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notesMasterIdLst>
    <p:notesMasterId r:id="rId11"/>
  </p:notesMasterIdLst>
  <p:handoutMasterIdLst>
    <p:handoutMasterId r:id="rId12"/>
  </p:handoutMasterIdLst>
  <p:sldIdLst>
    <p:sldId id="256" r:id="rId5"/>
    <p:sldId id="351" r:id="rId6"/>
    <p:sldId id="352" r:id="rId7"/>
    <p:sldId id="353" r:id="rId8"/>
    <p:sldId id="354" r:id="rId9"/>
    <p:sldId id="28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3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33A434C2-1806-BBF5-300D-0B17F081A508}" name="Nina Debail" initials="ND" userId="S::postproduction@myzen.tv::6262580f-50ac-4608-a0c7-551aa7eb378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B5DE5"/>
    <a:srgbClr val="E3D6F2"/>
    <a:srgbClr val="FFF4AF"/>
    <a:srgbClr val="EFFFFC"/>
    <a:srgbClr val="C37D38"/>
    <a:srgbClr val="FFCD86"/>
    <a:srgbClr val="FFFFFF"/>
    <a:srgbClr val="CDB6E8"/>
    <a:srgbClr val="FE0058"/>
    <a:srgbClr val="FEA1A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512" y="52"/>
      </p:cViewPr>
      <p:guideLst>
        <p:guide orient="horz" pos="2183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>
            <a:extLst>
              <a:ext uri="{FF2B5EF4-FFF2-40B4-BE49-F238E27FC236}">
                <a16:creationId xmlns:a16="http://schemas.microsoft.com/office/drawing/2014/main" id="{B8C88FEF-0E86-F744-BBF0-9F76E1B4251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133A5AF8-BEEA-9448-9DEE-1DEAB6EB803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FF4DD2-492C-A24E-B430-B8EF7BF2337F}" type="datetimeFigureOut">
              <a:rPr lang="fr-FR" smtClean="0"/>
              <a:t>15/01/2026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D84020F3-0FEA-F646-90AD-122E2E4E1CF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77803923-6298-A44D-80C1-7DE124ACFF3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15902E-DE8C-2943-B42A-066005569770}" type="slidenum">
              <a:rPr lang="fr-FR" smtClean="0"/>
              <a:t>‹N°›</a:t>
            </a:fld>
            <a:endParaRPr lang="fr-FR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F4219C-3EDB-F645-B89D-259CE124F043}" type="datetimeFigureOut">
              <a:rPr lang="fr-FR" smtClean="0"/>
              <a:t>15/01/2026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2075F2-0B3D-224A-A508-CD208E95F698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5868737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2075F2-0B3D-224A-A508-CD208E95F698}" type="slidenum">
              <a:rPr lang="fr-FR" smtClean="0"/>
              <a:t>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7200731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2075F2-0B3D-224A-A508-CD208E95F698}" type="slidenum">
              <a:rPr lang="fr-FR" smtClean="0"/>
              <a:t>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329776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5A2000-E9AC-971D-E928-715392DF17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BC0A2F4B-8768-A2A2-C285-8285C13B46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3DADA102-99C0-728F-AAB7-8C33ABEEBD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90F92DB6-25BE-D591-AB39-5CED00BBDC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2075F2-0B3D-224A-A508-CD208E95F698}" type="slidenum">
              <a:rPr lang="fr-FR" smtClean="0"/>
              <a:t>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657905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2C9889-DF22-CC14-C347-684D5BED44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BFCC6545-DF35-14D6-4A82-E9C2543DE5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2B055CB9-FFF0-D1C4-3B1D-C5F6990486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44A629AA-8153-CB92-371E-98F3FD53B04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2075F2-0B3D-224A-A508-CD208E95F698}" type="slidenum">
              <a:rPr lang="fr-FR" smtClean="0"/>
              <a:t>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5333443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552E70-E685-FA74-8435-3B9ED78D21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88848467-CB7A-903F-46BA-E1526913F9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931CE971-615D-BF55-F787-D6CDFEAE71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1716B5A4-4F0F-2349-46B1-3F07D47638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2075F2-0B3D-224A-A508-CD208E95F698}" type="slidenum">
              <a:rPr lang="fr-FR" smtClean="0"/>
              <a:t>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7004324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2075F2-0B3D-224A-A508-CD208E95F698}" type="slidenum">
              <a:rPr lang="fr-FR" smtClean="0"/>
              <a:t>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22607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FBAC1-8764-CC4F-8B0F-7F3D9F095D77}" type="datetimeFigureOut">
              <a:rPr lang="fr-FR" smtClean="0"/>
              <a:t>15/01/2026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D1D43-0AF6-9642-AF27-F624AE30BCE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9999814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FBAC1-8764-CC4F-8B0F-7F3D9F095D77}" type="datetimeFigureOut">
              <a:rPr lang="fr-FR" smtClean="0"/>
              <a:t>15/01/2026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D1D43-0AF6-9642-AF27-F624AE30BCE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5906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FBAC1-8764-CC4F-8B0F-7F3D9F095D77}" type="datetimeFigureOut">
              <a:rPr lang="fr-FR" smtClean="0"/>
              <a:t>15/01/2026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D1D43-0AF6-9642-AF27-F624AE30BCE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27230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FBAC1-8764-CC4F-8B0F-7F3D9F095D77}" type="datetimeFigureOut">
              <a:rPr lang="fr-FR" smtClean="0"/>
              <a:t>15/01/2026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D1D43-0AF6-9642-AF27-F624AE30BCE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911366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FBAC1-8764-CC4F-8B0F-7F3D9F095D77}" type="datetimeFigureOut">
              <a:rPr lang="fr-FR" smtClean="0"/>
              <a:t>15/01/2026</a:t>
            </a:fld>
            <a:endParaRPr lang="fr-FR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D1D43-0AF6-9642-AF27-F624AE30BCE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060928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FBAC1-8764-CC4F-8B0F-7F3D9F095D77}" type="datetimeFigureOut">
              <a:rPr lang="fr-FR" smtClean="0"/>
              <a:t>15/01/2026</a:t>
            </a:fld>
            <a:endParaRPr lang="fr-FR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D1D43-0AF6-9642-AF27-F624AE30BCE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2326508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FBAC1-8764-CC4F-8B0F-7F3D9F095D77}" type="datetimeFigureOut">
              <a:rPr lang="fr-FR" smtClean="0"/>
              <a:t>15/01/2026</a:t>
            </a:fld>
            <a:endParaRPr lang="fr-FR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D1D43-0AF6-9642-AF27-F624AE30BCE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0919226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FBAC1-8764-CC4F-8B0F-7F3D9F095D77}" type="datetimeFigureOut">
              <a:rPr lang="fr-FR" smtClean="0"/>
              <a:t>15/01/2026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D1D43-0AF6-9642-AF27-F624AE30BCE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91822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/>
              <a:t>Cliquez sur l'icône pour ajouter une image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FBAC1-8764-CC4F-8B0F-7F3D9F095D77}" type="datetimeFigureOut">
              <a:rPr lang="fr-FR" smtClean="0"/>
              <a:t>15/01/2026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D1D43-0AF6-9642-AF27-F624AE30BCE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0379917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FBAC1-8764-CC4F-8B0F-7F3D9F095D77}" type="datetimeFigureOut">
              <a:rPr lang="fr-FR" smtClean="0"/>
              <a:t>15/01/2026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D1D43-0AF6-9642-AF27-F624AE30BCE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226258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FBAC1-8764-CC4F-8B0F-7F3D9F095D77}" type="datetimeFigureOut">
              <a:rPr lang="fr-FR" smtClean="0"/>
              <a:t>15/01/2026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D1D43-0AF6-9642-AF27-F624AE30BCE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766652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EFBAC1-8764-CC4F-8B0F-7F3D9F095D77}" type="datetimeFigureOut">
              <a:rPr lang="fr-FR" smtClean="0"/>
              <a:t>15/01/2026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1D1D43-0AF6-9642-AF27-F624AE30BCE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132390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jpeg"/><Relationship Id="rId5" Type="http://schemas.openxmlformats.org/officeDocument/2006/relationships/image" Target="../media/image8.jp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4.jp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 t="-27000" b="-2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 descr="Une image contenant animal domestique, mammifère, chien, Race de chien&#10;&#10;Le contenu généré par l’IA peut être incorrect.">
            <a:extLst>
              <a:ext uri="{FF2B5EF4-FFF2-40B4-BE49-F238E27FC236}">
                <a16:creationId xmlns:a16="http://schemas.microsoft.com/office/drawing/2014/main" id="{A7B91D9E-B52D-928A-6080-D738BFBC7D2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5195" b="7388"/>
          <a:stretch>
            <a:fillRect/>
          </a:stretch>
        </p:blipFill>
        <p:spPr>
          <a:xfrm>
            <a:off x="0" y="-1"/>
            <a:ext cx="12192000" cy="599504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DFF1242-02E7-6C4F-B642-195FB56AA530}"/>
              </a:ext>
            </a:extLst>
          </p:cNvPr>
          <p:cNvSpPr/>
          <p:nvPr/>
        </p:nvSpPr>
        <p:spPr>
          <a:xfrm>
            <a:off x="1" y="5805055"/>
            <a:ext cx="12191999" cy="1052945"/>
          </a:xfrm>
          <a:prstGeom prst="rect">
            <a:avLst/>
          </a:prstGeom>
          <a:solidFill>
            <a:srgbClr val="C37D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fr-FR" sz="3200" b="1" i="0" u="none" strike="noStrike">
                <a:solidFill>
                  <a:srgbClr val="FFFFFF"/>
                </a:solidFill>
                <a:effectLst/>
                <a:latin typeface="Gilroy ExtraBold" panose="00000900000000000000" pitchFamily="50" charset="0"/>
              </a:rPr>
              <a:t>HIGHLIGHTS JANUARY– DECEMBER 2025​​</a:t>
            </a:r>
            <a:endParaRPr lang="fr-FR" sz="4400" b="1">
              <a:latin typeface="Gilroy ExtraBold" pitchFamily="2" charset="77"/>
            </a:endParaRPr>
          </a:p>
        </p:txBody>
      </p:sp>
      <p:pic>
        <p:nvPicPr>
          <p:cNvPr id="10" name="Image 9" descr="Une image contenant clipart, Graphique, dessin humoristique, conception&#10;&#10;Le contenu généré par l’IA peut être incorrect.">
            <a:extLst>
              <a:ext uri="{FF2B5EF4-FFF2-40B4-BE49-F238E27FC236}">
                <a16:creationId xmlns:a16="http://schemas.microsoft.com/office/drawing/2014/main" id="{6FE34361-7866-38F5-70FA-885F00B6E2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89684" y="-470332"/>
            <a:ext cx="5759909" cy="3241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75159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0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oneTexte 5">
            <a:extLst>
              <a:ext uri="{FF2B5EF4-FFF2-40B4-BE49-F238E27FC236}">
                <a16:creationId xmlns:a16="http://schemas.microsoft.com/office/drawing/2014/main" id="{E3B8D706-4C0D-444E-A826-350E9849B8EF}"/>
              </a:ext>
            </a:extLst>
          </p:cNvPr>
          <p:cNvSpPr txBox="1"/>
          <p:nvPr/>
        </p:nvSpPr>
        <p:spPr>
          <a:xfrm>
            <a:off x="740300" y="476753"/>
            <a:ext cx="3004386" cy="523220"/>
          </a:xfrm>
          <a:prstGeom prst="rect">
            <a:avLst/>
          </a:prstGeom>
          <a:solidFill>
            <a:srgbClr val="FE0058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fr-FR" sz="2800" b="1">
                <a:solidFill>
                  <a:schemeClr val="bg1"/>
                </a:solidFill>
                <a:latin typeface="Gilroy ExtraBold"/>
              </a:rPr>
              <a:t>JANUARY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48C7B6F0-5E1F-88FC-8B69-946FD70BE7C8}"/>
              </a:ext>
            </a:extLst>
          </p:cNvPr>
          <p:cNvSpPr txBox="1"/>
          <p:nvPr/>
        </p:nvSpPr>
        <p:spPr>
          <a:xfrm>
            <a:off x="4515951" y="476753"/>
            <a:ext cx="3004387" cy="523220"/>
          </a:xfrm>
          <a:prstGeom prst="rect">
            <a:avLst/>
          </a:prstGeom>
          <a:solidFill>
            <a:srgbClr val="FE0058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fr-FR" sz="2800" b="1">
                <a:solidFill>
                  <a:schemeClr val="bg1"/>
                </a:solidFill>
                <a:latin typeface="Gilroy ExtraBold"/>
              </a:rPr>
              <a:t>FEBRUARY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06694C2-9A34-AFCB-8B7F-68E0BACE9CA7}"/>
              </a:ext>
            </a:extLst>
          </p:cNvPr>
          <p:cNvSpPr/>
          <p:nvPr/>
        </p:nvSpPr>
        <p:spPr>
          <a:xfrm>
            <a:off x="8291603" y="476753"/>
            <a:ext cx="3004387" cy="523220"/>
          </a:xfrm>
          <a:prstGeom prst="rect">
            <a:avLst/>
          </a:prstGeom>
          <a:solidFill>
            <a:srgbClr val="FE0058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fr-FR" sz="2800" b="1">
                <a:latin typeface="Gilroy ExtraBold" panose="00000900000000000000"/>
              </a:rPr>
              <a:t>MARCH</a:t>
            </a:r>
          </a:p>
        </p:txBody>
      </p:sp>
      <p:sp>
        <p:nvSpPr>
          <p:cNvPr id="19" name="Espace réservé du contenu 18">
            <a:extLst>
              <a:ext uri="{FF2B5EF4-FFF2-40B4-BE49-F238E27FC236}">
                <a16:creationId xmlns:a16="http://schemas.microsoft.com/office/drawing/2014/main" id="{C3E6014E-32C9-B860-DD0F-A4E57F25A0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40299" y="4764795"/>
            <a:ext cx="3004387" cy="6834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fr-FR" sz="2000" b="1" dirty="0">
                <a:solidFill>
                  <a:srgbClr val="FE0058"/>
                </a:solidFill>
                <a:latin typeface="Gilroy ExtraBold" panose="00000900000000000000"/>
              </a:rPr>
              <a:t>PIMP UP YOUR DOG FOR THE NEW YEAR</a:t>
            </a:r>
            <a:endParaRPr lang="en-US" dirty="0"/>
          </a:p>
        </p:txBody>
      </p:sp>
      <p:pic>
        <p:nvPicPr>
          <p:cNvPr id="22" name="Picture 2">
            <a:extLst>
              <a:ext uri="{FF2B5EF4-FFF2-40B4-BE49-F238E27FC236}">
                <a16:creationId xmlns:a16="http://schemas.microsoft.com/office/drawing/2014/main" id="{C1223DD9-1A7A-CF89-9E3A-6A900CE535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 l="19017" r="19017"/>
          <a:stretch/>
        </p:blipFill>
        <p:spPr bwMode="auto">
          <a:xfrm>
            <a:off x="740299" y="1309633"/>
            <a:ext cx="3004387" cy="32317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>
            <a:extLst>
              <a:ext uri="{FF2B5EF4-FFF2-40B4-BE49-F238E27FC236}">
                <a16:creationId xmlns:a16="http://schemas.microsoft.com/office/drawing/2014/main" id="{7E053413-8E7B-851A-55E5-39DDD6A9BD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 l="19015" r="19015"/>
          <a:stretch/>
        </p:blipFill>
        <p:spPr bwMode="auto">
          <a:xfrm>
            <a:off x="4515951" y="1309633"/>
            <a:ext cx="3004387" cy="32317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>
            <a:extLst>
              <a:ext uri="{FF2B5EF4-FFF2-40B4-BE49-F238E27FC236}">
                <a16:creationId xmlns:a16="http://schemas.microsoft.com/office/drawing/2014/main" id="{DB2DB453-072D-FAE4-977A-D297235D0D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 t="6973" b="6973"/>
          <a:stretch/>
        </p:blipFill>
        <p:spPr bwMode="auto">
          <a:xfrm>
            <a:off x="8291603" y="1309633"/>
            <a:ext cx="3004387" cy="32317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ZoneTexte 27">
            <a:extLst>
              <a:ext uri="{FF2B5EF4-FFF2-40B4-BE49-F238E27FC236}">
                <a16:creationId xmlns:a16="http://schemas.microsoft.com/office/drawing/2014/main" id="{511FFE90-9603-5EBD-19DC-436BBFE9A621}"/>
              </a:ext>
            </a:extLst>
          </p:cNvPr>
          <p:cNvSpPr txBox="1"/>
          <p:nvPr/>
        </p:nvSpPr>
        <p:spPr>
          <a:xfrm>
            <a:off x="4515950" y="4746433"/>
            <a:ext cx="300438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000" b="1" dirty="0">
                <a:solidFill>
                  <a:srgbClr val="FE0058"/>
                </a:solidFill>
                <a:latin typeface="Gilroy ExtraBold" panose="00000900000000000000"/>
              </a:rPr>
              <a:t>LOVE IS IN </a:t>
            </a:r>
          </a:p>
          <a:p>
            <a:pPr algn="ctr"/>
            <a:r>
              <a:rPr lang="fr-FR" sz="2000" b="1" dirty="0">
                <a:solidFill>
                  <a:srgbClr val="FE0058"/>
                </a:solidFill>
                <a:latin typeface="Gilroy ExtraBold" panose="00000900000000000000"/>
              </a:rPr>
              <a:t>THE FLAIR </a:t>
            </a:r>
          </a:p>
        </p:txBody>
      </p:sp>
      <p:sp>
        <p:nvSpPr>
          <p:cNvPr id="29" name="ZoneTexte 28">
            <a:extLst>
              <a:ext uri="{FF2B5EF4-FFF2-40B4-BE49-F238E27FC236}">
                <a16:creationId xmlns:a16="http://schemas.microsoft.com/office/drawing/2014/main" id="{B8E0588A-1CA1-5020-36A6-4007778BCEB7}"/>
              </a:ext>
            </a:extLst>
          </p:cNvPr>
          <p:cNvSpPr txBox="1"/>
          <p:nvPr/>
        </p:nvSpPr>
        <p:spPr>
          <a:xfrm>
            <a:off x="8468126" y="4746433"/>
            <a:ext cx="3004387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fr-FR" sz="2000" b="1" dirty="0">
                <a:solidFill>
                  <a:srgbClr val="FE0058"/>
                </a:solidFill>
                <a:latin typeface="Gilroy ExtraBold" panose="00000900000000000000"/>
              </a:rPr>
              <a:t>DOGGY </a:t>
            </a:r>
            <a:endParaRPr lang="en-US" dirty="0">
              <a:solidFill>
                <a:srgbClr val="000000"/>
              </a:solidFill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 algn="ctr"/>
            <a:r>
              <a:rPr lang="fr-FR" sz="2000" b="1" dirty="0">
                <a:solidFill>
                  <a:srgbClr val="FE0058"/>
                </a:solidFill>
                <a:latin typeface="Gilroy ExtraBold" panose="00000900000000000000"/>
              </a:rPr>
              <a:t>CATWALK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2" name="ZoneTexte 7">
            <a:extLst>
              <a:ext uri="{FF2B5EF4-FFF2-40B4-BE49-F238E27FC236}">
                <a16:creationId xmlns:a16="http://schemas.microsoft.com/office/drawing/2014/main" id="{D530108A-DED6-BECC-4E30-A9D60AA9ED31}"/>
              </a:ext>
            </a:extLst>
          </p:cNvPr>
          <p:cNvSpPr txBox="1"/>
          <p:nvPr/>
        </p:nvSpPr>
        <p:spPr>
          <a:xfrm>
            <a:off x="637779" y="5884686"/>
            <a:ext cx="3211390" cy="461665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fr-FR" sz="1200">
                <a:latin typeface="Raleway"/>
              </a:rPr>
              <a:t>Discover a </a:t>
            </a:r>
            <a:r>
              <a:rPr lang="fr-FR" sz="1200" err="1">
                <a:latin typeface="Raleway"/>
              </a:rPr>
              <a:t>whole</a:t>
            </a:r>
            <a:r>
              <a:rPr lang="fr-FR" sz="1200">
                <a:latin typeface="Raleway"/>
              </a:rPr>
              <a:t> </a:t>
            </a:r>
            <a:r>
              <a:rPr lang="fr-FR" sz="1200" err="1">
                <a:latin typeface="Raleway"/>
              </a:rPr>
              <a:t>array</a:t>
            </a:r>
            <a:r>
              <a:rPr lang="fr-FR" sz="1200">
                <a:latin typeface="Raleway"/>
              </a:rPr>
              <a:t> of </a:t>
            </a:r>
            <a:r>
              <a:rPr lang="fr-FR" sz="1200" b="1">
                <a:latin typeface="Raleway"/>
              </a:rPr>
              <a:t>new programs</a:t>
            </a:r>
            <a:r>
              <a:rPr lang="fr-FR" sz="1200">
                <a:latin typeface="Raleway"/>
              </a:rPr>
              <a:t> to </a:t>
            </a:r>
            <a:r>
              <a:rPr lang="fr-FR" sz="1200" err="1">
                <a:latin typeface="Raleway"/>
              </a:rPr>
              <a:t>pamper</a:t>
            </a:r>
            <a:r>
              <a:rPr lang="fr-FR" sz="1200">
                <a:latin typeface="Raleway"/>
              </a:rPr>
              <a:t> </a:t>
            </a:r>
            <a:r>
              <a:rPr lang="fr-FR" sz="1200" err="1">
                <a:latin typeface="Raleway"/>
              </a:rPr>
              <a:t>your</a:t>
            </a:r>
            <a:r>
              <a:rPr lang="fr-FR" sz="1200">
                <a:latin typeface="Raleway"/>
              </a:rPr>
              <a:t> pet in </a:t>
            </a:r>
            <a:r>
              <a:rPr lang="fr-FR" sz="1200" err="1">
                <a:latin typeface="Raleway"/>
              </a:rPr>
              <a:t>this</a:t>
            </a:r>
            <a:r>
              <a:rPr lang="fr-FR" sz="1200">
                <a:latin typeface="Raleway"/>
              </a:rPr>
              <a:t> new </a:t>
            </a:r>
            <a:r>
              <a:rPr lang="fr-FR" sz="1200" err="1">
                <a:latin typeface="Raleway"/>
              </a:rPr>
              <a:t>year</a:t>
            </a:r>
            <a:r>
              <a:rPr lang="fr-FR" sz="1200">
                <a:latin typeface="Raleway"/>
              </a:rPr>
              <a:t> !</a:t>
            </a:r>
            <a:endParaRPr lang="en-US">
              <a:latin typeface="Raleway"/>
            </a:endParaRPr>
          </a:p>
        </p:txBody>
      </p:sp>
      <p:sp>
        <p:nvSpPr>
          <p:cNvPr id="3" name="ZoneTexte 7">
            <a:extLst>
              <a:ext uri="{FF2B5EF4-FFF2-40B4-BE49-F238E27FC236}">
                <a16:creationId xmlns:a16="http://schemas.microsoft.com/office/drawing/2014/main" id="{0DEFC253-80CC-1F11-009E-639794DCBFC8}"/>
              </a:ext>
            </a:extLst>
          </p:cNvPr>
          <p:cNvSpPr txBox="1"/>
          <p:nvPr/>
        </p:nvSpPr>
        <p:spPr>
          <a:xfrm>
            <a:off x="4438599" y="5700755"/>
            <a:ext cx="3312377" cy="83099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fr-FR" sz="1200">
                <a:latin typeface="Raleway"/>
              </a:rPr>
              <a:t>For </a:t>
            </a:r>
            <a:r>
              <a:rPr lang="fr-FR" sz="1200" err="1">
                <a:latin typeface="Raleway"/>
              </a:rPr>
              <a:t>Valentine’s</a:t>
            </a:r>
            <a:r>
              <a:rPr lang="fr-FR" sz="1200">
                <a:latin typeface="Raleway"/>
              </a:rPr>
              <a:t> Day, </a:t>
            </a:r>
            <a:r>
              <a:rPr lang="fr-FR" sz="1200" err="1">
                <a:latin typeface="Raleway"/>
              </a:rPr>
              <a:t>we’re</a:t>
            </a:r>
            <a:r>
              <a:rPr lang="fr-FR" sz="1200">
                <a:latin typeface="Raleway"/>
              </a:rPr>
              <a:t> </a:t>
            </a:r>
            <a:r>
              <a:rPr lang="fr-FR" sz="1200" err="1">
                <a:latin typeface="Raleway"/>
              </a:rPr>
              <a:t>rolling</a:t>
            </a:r>
            <a:r>
              <a:rPr lang="fr-FR" sz="1200">
                <a:latin typeface="Raleway"/>
              </a:rPr>
              <a:t> out a </a:t>
            </a:r>
            <a:r>
              <a:rPr lang="fr-FR" sz="1200" err="1">
                <a:latin typeface="Raleway"/>
              </a:rPr>
              <a:t>special</a:t>
            </a:r>
            <a:r>
              <a:rPr lang="fr-FR" sz="1200">
                <a:latin typeface="Raleway"/>
              </a:rPr>
              <a:t> </a:t>
            </a:r>
            <a:r>
              <a:rPr lang="fr-FR" sz="1200" err="1">
                <a:latin typeface="Raleway"/>
              </a:rPr>
              <a:t>treat</a:t>
            </a:r>
            <a:r>
              <a:rPr lang="fr-FR" sz="1200">
                <a:latin typeface="Raleway"/>
              </a:rPr>
              <a:t> </a:t>
            </a:r>
            <a:r>
              <a:rPr lang="fr-FR" sz="1200" err="1">
                <a:latin typeface="Raleway"/>
              </a:rPr>
              <a:t>with</a:t>
            </a:r>
            <a:r>
              <a:rPr lang="fr-FR" sz="1200">
                <a:latin typeface="Raleway"/>
              </a:rPr>
              <a:t> the brand-new show </a:t>
            </a:r>
            <a:endParaRPr lang="en-US">
              <a:latin typeface="Raleway"/>
            </a:endParaRPr>
          </a:p>
          <a:p>
            <a:pPr algn="ctr"/>
            <a:r>
              <a:rPr lang="fr-FR" sz="1200" b="1">
                <a:latin typeface="Raleway"/>
              </a:rPr>
              <a:t>Hot </a:t>
            </a:r>
            <a:r>
              <a:rPr lang="fr-FR" sz="1200" b="1" err="1">
                <a:latin typeface="Raleway"/>
              </a:rPr>
              <a:t>Dogs</a:t>
            </a:r>
            <a:r>
              <a:rPr lang="fr-FR" sz="1200">
                <a:latin typeface="Raleway"/>
              </a:rPr>
              <a:t>, </a:t>
            </a:r>
            <a:r>
              <a:rPr lang="fr-FR" sz="1200" err="1">
                <a:latin typeface="Raleway"/>
              </a:rPr>
              <a:t>where</a:t>
            </a:r>
            <a:r>
              <a:rPr lang="fr-FR" sz="1200">
                <a:latin typeface="Raleway"/>
              </a:rPr>
              <a:t> dog </a:t>
            </a:r>
            <a:r>
              <a:rPr lang="fr-FR" sz="1200" err="1">
                <a:latin typeface="Raleway"/>
              </a:rPr>
              <a:t>owners</a:t>
            </a:r>
            <a:r>
              <a:rPr lang="fr-FR" sz="1200">
                <a:latin typeface="Raleway"/>
              </a:rPr>
              <a:t> look for love, </a:t>
            </a:r>
            <a:r>
              <a:rPr lang="fr-FR" sz="1200" err="1">
                <a:latin typeface="Raleway"/>
              </a:rPr>
              <a:t>guided</a:t>
            </a:r>
            <a:r>
              <a:rPr lang="fr-FR" sz="1200">
                <a:latin typeface="Raleway"/>
              </a:rPr>
              <a:t> by </a:t>
            </a:r>
            <a:r>
              <a:rPr lang="fr-FR" sz="1200" err="1">
                <a:latin typeface="Raleway"/>
              </a:rPr>
              <a:t>their</a:t>
            </a:r>
            <a:r>
              <a:rPr lang="fr-FR" sz="1200">
                <a:latin typeface="Raleway"/>
              </a:rPr>
              <a:t> </a:t>
            </a:r>
            <a:r>
              <a:rPr lang="fr-FR" sz="1200" err="1">
                <a:latin typeface="Raleway"/>
              </a:rPr>
              <a:t>pups</a:t>
            </a:r>
            <a:r>
              <a:rPr lang="fr-FR" sz="1200">
                <a:latin typeface="Raleway"/>
              </a:rPr>
              <a:t>!</a:t>
            </a:r>
            <a:endParaRPr lang="en-US">
              <a:latin typeface="Raleway"/>
            </a:endParaRPr>
          </a:p>
        </p:txBody>
      </p:sp>
      <p:sp>
        <p:nvSpPr>
          <p:cNvPr id="4" name="ZoneTexte 7">
            <a:extLst>
              <a:ext uri="{FF2B5EF4-FFF2-40B4-BE49-F238E27FC236}">
                <a16:creationId xmlns:a16="http://schemas.microsoft.com/office/drawing/2014/main" id="{1E67D10C-A29F-A40B-CA7D-354C9BE8F57D}"/>
              </a:ext>
            </a:extLst>
          </p:cNvPr>
          <p:cNvSpPr txBox="1"/>
          <p:nvPr/>
        </p:nvSpPr>
        <p:spPr>
          <a:xfrm>
            <a:off x="8312863" y="5501436"/>
            <a:ext cx="3312377" cy="1231106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fr-FR" sz="1200" dirty="0">
                <a:latin typeface="Raleway"/>
              </a:rPr>
              <a:t>Fashion Week </a:t>
            </a:r>
            <a:r>
              <a:rPr lang="fr-FR" sz="1200" dirty="0" err="1">
                <a:latin typeface="Raleway"/>
              </a:rPr>
              <a:t>Alert</a:t>
            </a:r>
            <a:r>
              <a:rPr lang="fr-FR" sz="1200" dirty="0">
                <a:latin typeface="Raleway"/>
              </a:rPr>
              <a:t>!</a:t>
            </a:r>
            <a:endParaRPr lang="en-US" dirty="0">
              <a:latin typeface="Raleway"/>
            </a:endParaRPr>
          </a:p>
          <a:p>
            <a:pPr algn="ctr"/>
            <a:r>
              <a:rPr lang="fr-FR" sz="1200" dirty="0">
                <a:latin typeface="Raleway"/>
              </a:rPr>
              <a:t>The canine </a:t>
            </a:r>
            <a:r>
              <a:rPr lang="fr-FR" sz="1200" dirty="0" err="1">
                <a:latin typeface="Raleway"/>
              </a:rPr>
              <a:t>runway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is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heating</a:t>
            </a:r>
            <a:r>
              <a:rPr lang="fr-FR" sz="1200" dirty="0">
                <a:latin typeface="Raleway"/>
              </a:rPr>
              <a:t> up </a:t>
            </a:r>
            <a:r>
              <a:rPr lang="fr-FR" sz="1200" dirty="0" err="1">
                <a:latin typeface="Raleway"/>
              </a:rPr>
              <a:t>with</a:t>
            </a:r>
            <a:r>
              <a:rPr lang="fr-FR" sz="1200" dirty="0">
                <a:latin typeface="Raleway"/>
              </a:rPr>
              <a:t> the exclusive new show </a:t>
            </a:r>
            <a:r>
              <a:rPr lang="fr-FR" sz="1200" b="1" i="1" dirty="0">
                <a:latin typeface="Raleway"/>
              </a:rPr>
              <a:t>Nom d’un chien ! Le plus beau, c’est le mien</a:t>
            </a:r>
            <a:r>
              <a:rPr lang="fr-FR" sz="1200" dirty="0">
                <a:latin typeface="Raleway"/>
              </a:rPr>
              <a:t> — </a:t>
            </a:r>
            <a:r>
              <a:rPr lang="fr-FR" sz="1200" dirty="0" err="1">
                <a:latin typeface="Raleway"/>
              </a:rPr>
              <a:t>where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fabulous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pups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strut</a:t>
            </a:r>
            <a:r>
              <a:rPr lang="fr-FR" sz="1200" dirty="0">
                <a:latin typeface="Raleway"/>
              </a:rPr>
              <a:t>, </a:t>
            </a:r>
            <a:r>
              <a:rPr lang="fr-FR" sz="1200" dirty="0" err="1">
                <a:latin typeface="Raleway"/>
              </a:rPr>
              <a:t>shine</a:t>
            </a:r>
            <a:r>
              <a:rPr lang="fr-FR" sz="1200" dirty="0">
                <a:latin typeface="Raleway"/>
              </a:rPr>
              <a:t>, and </a:t>
            </a:r>
            <a:r>
              <a:rPr lang="fr-FR" sz="1200" dirty="0" err="1">
                <a:latin typeface="Raleway"/>
              </a:rPr>
              <a:t>compete</a:t>
            </a:r>
            <a:r>
              <a:rPr lang="fr-FR" sz="1200" dirty="0">
                <a:latin typeface="Raleway"/>
              </a:rPr>
              <a:t> for the crown!</a:t>
            </a:r>
            <a:r>
              <a:rPr lang="fr-FR" dirty="0">
                <a:latin typeface="Raleway"/>
              </a:rPr>
              <a:t> </a:t>
            </a:r>
            <a:r>
              <a:rPr lang="fr-FR" sz="1200" dirty="0">
                <a:latin typeface="Raleway"/>
              </a:rPr>
              <a:t>Let the </a:t>
            </a:r>
            <a:r>
              <a:rPr lang="fr-FR" sz="1200" dirty="0" err="1">
                <a:latin typeface="Raleway"/>
              </a:rPr>
              <a:t>most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glamorous</a:t>
            </a:r>
            <a:r>
              <a:rPr lang="fr-FR" sz="1200" dirty="0">
                <a:latin typeface="Raleway"/>
              </a:rPr>
              <a:t> dog </a:t>
            </a:r>
            <a:r>
              <a:rPr lang="fr-FR" sz="1200" dirty="0" err="1">
                <a:latin typeface="Raleway"/>
              </a:rPr>
              <a:t>win</a:t>
            </a:r>
            <a:r>
              <a:rPr lang="fr-FR" sz="1200" dirty="0">
                <a:latin typeface="Raleway"/>
              </a:rPr>
              <a:t>!</a:t>
            </a:r>
            <a:endParaRPr lang="fr-FR" dirty="0">
              <a:latin typeface="Raleway"/>
            </a:endParaRPr>
          </a:p>
        </p:txBody>
      </p:sp>
    </p:spTree>
    <p:extLst>
      <p:ext uri="{BB962C8B-B14F-4D97-AF65-F5344CB8AC3E}">
        <p14:creationId xmlns:p14="http://schemas.microsoft.com/office/powerpoint/2010/main" val="31400090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FFF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308B146-FF09-801E-1E36-E4DBEE0CD0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oneTexte 5">
            <a:extLst>
              <a:ext uri="{FF2B5EF4-FFF2-40B4-BE49-F238E27FC236}">
                <a16:creationId xmlns:a16="http://schemas.microsoft.com/office/drawing/2014/main" id="{9BF0E37C-B138-0C1B-518F-E24476B4834C}"/>
              </a:ext>
            </a:extLst>
          </p:cNvPr>
          <p:cNvSpPr txBox="1"/>
          <p:nvPr/>
        </p:nvSpPr>
        <p:spPr>
          <a:xfrm>
            <a:off x="740299" y="476753"/>
            <a:ext cx="3004386" cy="523220"/>
          </a:xfrm>
          <a:prstGeom prst="rect">
            <a:avLst/>
          </a:prstGeom>
          <a:solidFill>
            <a:srgbClr val="00C8AB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fr-FR" sz="2800" b="1">
                <a:solidFill>
                  <a:srgbClr val="FFFFFF"/>
                </a:solidFill>
                <a:latin typeface="Gilroy ExtraBold"/>
              </a:rPr>
              <a:t>APRIL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9289853A-B147-D6FD-9C46-4B531B49B912}"/>
              </a:ext>
            </a:extLst>
          </p:cNvPr>
          <p:cNvSpPr txBox="1"/>
          <p:nvPr/>
        </p:nvSpPr>
        <p:spPr>
          <a:xfrm>
            <a:off x="4515951" y="476753"/>
            <a:ext cx="3004386" cy="523220"/>
          </a:xfrm>
          <a:prstGeom prst="rect">
            <a:avLst/>
          </a:prstGeom>
          <a:solidFill>
            <a:srgbClr val="00C8AB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fr-FR" sz="2800" b="1">
                <a:solidFill>
                  <a:srgbClr val="FFFFFF"/>
                </a:solidFill>
                <a:latin typeface="Gilroy ExtraBold"/>
              </a:rPr>
              <a:t>MAY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59A52E0-B1F4-9D85-E4C5-47FB7FFA1C28}"/>
              </a:ext>
            </a:extLst>
          </p:cNvPr>
          <p:cNvSpPr/>
          <p:nvPr/>
        </p:nvSpPr>
        <p:spPr>
          <a:xfrm>
            <a:off x="8291603" y="476753"/>
            <a:ext cx="3004386" cy="523220"/>
          </a:xfrm>
          <a:prstGeom prst="rect">
            <a:avLst/>
          </a:prstGeom>
          <a:solidFill>
            <a:srgbClr val="00C8AB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fr-FR" sz="2800" b="1">
                <a:solidFill>
                  <a:srgbClr val="FFFFFF"/>
                </a:solidFill>
                <a:latin typeface="Gilroy ExtraBold" panose="00000900000000000000"/>
              </a:rPr>
              <a:t>JUNE</a:t>
            </a:r>
          </a:p>
        </p:txBody>
      </p:sp>
      <p:sp>
        <p:nvSpPr>
          <p:cNvPr id="19" name="Espace réservé du contenu 18">
            <a:extLst>
              <a:ext uri="{FF2B5EF4-FFF2-40B4-BE49-F238E27FC236}">
                <a16:creationId xmlns:a16="http://schemas.microsoft.com/office/drawing/2014/main" id="{BC142EED-52A7-7A86-D30A-3CA25E9748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40299" y="4750444"/>
            <a:ext cx="3004386" cy="3983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fr-FR" sz="2000" b="1" dirty="0">
                <a:solidFill>
                  <a:srgbClr val="00C8AB"/>
                </a:solidFill>
                <a:latin typeface="Gilroy ExtraBold" panose="00000900000000000000"/>
              </a:rPr>
              <a:t>LOLCATS &amp; DOGS</a:t>
            </a:r>
          </a:p>
        </p:txBody>
      </p:sp>
      <p:pic>
        <p:nvPicPr>
          <p:cNvPr id="22" name="Picture 2">
            <a:extLst>
              <a:ext uri="{FF2B5EF4-FFF2-40B4-BE49-F238E27FC236}">
                <a16:creationId xmlns:a16="http://schemas.microsoft.com/office/drawing/2014/main" id="{7886CE7B-7EAF-C0B7-E038-66A34305D0C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679"/>
                    </a14:imgEffect>
                    <a14:imgEffect>
                      <a14:brightnessContrast bright="15000"/>
                    </a14:imgEffect>
                  </a14:imgLayer>
                </a14:imgProps>
              </a:ext>
            </a:extLst>
          </a:blip>
          <a:srcRect l="48290" t="13060" r="6245"/>
          <a:stretch>
            <a:fillRect/>
          </a:stretch>
        </p:blipFill>
        <p:spPr bwMode="auto">
          <a:xfrm>
            <a:off x="740299" y="1303458"/>
            <a:ext cx="3004387" cy="32317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>
            <a:extLst>
              <a:ext uri="{FF2B5EF4-FFF2-40B4-BE49-F238E27FC236}">
                <a16:creationId xmlns:a16="http://schemas.microsoft.com/office/drawing/2014/main" id="{8D9CA31D-0E54-DAFC-1426-7B05C5F2AA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 l="24090" r="24090"/>
          <a:stretch/>
        </p:blipFill>
        <p:spPr bwMode="auto">
          <a:xfrm>
            <a:off x="4515950" y="1303459"/>
            <a:ext cx="3004387" cy="323172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>
            <a:extLst>
              <a:ext uri="{FF2B5EF4-FFF2-40B4-BE49-F238E27FC236}">
                <a16:creationId xmlns:a16="http://schemas.microsoft.com/office/drawing/2014/main" id="{4720B8F1-5C28-A864-A7FE-9B27FA0235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/>
          <a:srcRect l="19024" r="19024"/>
          <a:stretch/>
        </p:blipFill>
        <p:spPr bwMode="auto">
          <a:xfrm>
            <a:off x="8291601" y="1303458"/>
            <a:ext cx="3004387" cy="32317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ZoneTexte 27">
            <a:extLst>
              <a:ext uri="{FF2B5EF4-FFF2-40B4-BE49-F238E27FC236}">
                <a16:creationId xmlns:a16="http://schemas.microsoft.com/office/drawing/2014/main" id="{F584C2C2-40B3-E2FF-AC7C-C6C652839306}"/>
              </a:ext>
            </a:extLst>
          </p:cNvPr>
          <p:cNvSpPr txBox="1"/>
          <p:nvPr/>
        </p:nvSpPr>
        <p:spPr>
          <a:xfrm>
            <a:off x="4515951" y="4750444"/>
            <a:ext cx="3004386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fr-FR" sz="2000" b="1" dirty="0">
                <a:solidFill>
                  <a:srgbClr val="00C8AB"/>
                </a:solidFill>
                <a:latin typeface="Gilroy ExtraBold" panose="00000900000000000000"/>
              </a:rPr>
              <a:t>SUPER-HERO PETS !</a:t>
            </a:r>
            <a:endParaRPr lang="en-US" dirty="0"/>
          </a:p>
        </p:txBody>
      </p:sp>
      <p:sp>
        <p:nvSpPr>
          <p:cNvPr id="29" name="ZoneTexte 28">
            <a:extLst>
              <a:ext uri="{FF2B5EF4-FFF2-40B4-BE49-F238E27FC236}">
                <a16:creationId xmlns:a16="http://schemas.microsoft.com/office/drawing/2014/main" id="{15E0F7BB-FFCC-E125-6D74-27AED6229B44}"/>
              </a:ext>
            </a:extLst>
          </p:cNvPr>
          <p:cNvSpPr txBox="1"/>
          <p:nvPr/>
        </p:nvSpPr>
        <p:spPr>
          <a:xfrm>
            <a:off x="8291603" y="4597168"/>
            <a:ext cx="3004386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fr-FR" sz="2000" b="1" dirty="0">
                <a:solidFill>
                  <a:srgbClr val="00C8AB"/>
                </a:solidFill>
                <a:latin typeface="Gilroy ExtraBold" panose="00000900000000000000"/>
              </a:rPr>
              <a:t>A NEW KID </a:t>
            </a:r>
            <a:endParaRPr lang="en-US" dirty="0"/>
          </a:p>
          <a:p>
            <a:pPr algn="ctr"/>
            <a:r>
              <a:rPr lang="fr-FR" sz="2000" b="1" dirty="0">
                <a:solidFill>
                  <a:srgbClr val="00C8AB"/>
                </a:solidFill>
                <a:latin typeface="Gilroy ExtraBold" panose="00000900000000000000"/>
              </a:rPr>
              <a:t>IN THE FAMILY</a:t>
            </a:r>
            <a:endParaRPr lang="fr-FR" dirty="0"/>
          </a:p>
        </p:txBody>
      </p:sp>
      <p:sp>
        <p:nvSpPr>
          <p:cNvPr id="3" name="ZoneTexte 7">
            <a:extLst>
              <a:ext uri="{FF2B5EF4-FFF2-40B4-BE49-F238E27FC236}">
                <a16:creationId xmlns:a16="http://schemas.microsoft.com/office/drawing/2014/main" id="{5AFE7177-9E87-431C-87B0-B35AAADD7F3A}"/>
              </a:ext>
            </a:extLst>
          </p:cNvPr>
          <p:cNvSpPr txBox="1"/>
          <p:nvPr/>
        </p:nvSpPr>
        <p:spPr>
          <a:xfrm>
            <a:off x="582695" y="5179617"/>
            <a:ext cx="3312377" cy="156966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fr-FR" sz="1200" dirty="0" err="1">
                <a:latin typeface="Raleway"/>
              </a:rPr>
              <a:t>Get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ready</a:t>
            </a:r>
            <a:r>
              <a:rPr lang="fr-FR" sz="1200" dirty="0">
                <a:latin typeface="Raleway"/>
              </a:rPr>
              <a:t> for a </a:t>
            </a:r>
            <a:r>
              <a:rPr lang="fr-FR" sz="1200" dirty="0" err="1">
                <a:latin typeface="Raleway"/>
              </a:rPr>
              <a:t>wild</a:t>
            </a:r>
            <a:r>
              <a:rPr lang="fr-FR" sz="1200" dirty="0">
                <a:latin typeface="Raleway"/>
              </a:rPr>
              <a:t> ride !</a:t>
            </a:r>
            <a:endParaRPr lang="en-US" dirty="0">
              <a:latin typeface="Raleway"/>
            </a:endParaRPr>
          </a:p>
          <a:p>
            <a:pPr algn="ctr"/>
            <a:br>
              <a:rPr lang="fr-FR" sz="1200" dirty="0">
                <a:latin typeface="Raleway"/>
              </a:rPr>
            </a:b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From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totally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wacky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doggos</a:t>
            </a:r>
            <a:r>
              <a:rPr lang="fr-FR" sz="1200" dirty="0">
                <a:latin typeface="Raleway"/>
              </a:rPr>
              <a:t> to </a:t>
            </a:r>
            <a:r>
              <a:rPr lang="fr-FR" sz="1200" dirty="0" err="1">
                <a:latin typeface="Raleway"/>
              </a:rPr>
              <a:t>endless</a:t>
            </a:r>
            <a:r>
              <a:rPr lang="fr-FR" sz="1200" dirty="0">
                <a:latin typeface="Raleway"/>
              </a:rPr>
              <a:t> lolcats and </a:t>
            </a:r>
            <a:r>
              <a:rPr lang="fr-FR" sz="1200" dirty="0" err="1">
                <a:latin typeface="Raleway"/>
              </a:rPr>
              <a:t>their</a:t>
            </a:r>
            <a:r>
              <a:rPr lang="fr-FR" sz="1200" dirty="0">
                <a:latin typeface="Raleway"/>
              </a:rPr>
              <a:t> over-the-top </a:t>
            </a:r>
            <a:r>
              <a:rPr lang="fr-FR" sz="1200" dirty="0" err="1">
                <a:latin typeface="Raleway"/>
              </a:rPr>
              <a:t>antics</a:t>
            </a:r>
            <a:r>
              <a:rPr lang="fr-FR" sz="1200" dirty="0">
                <a:latin typeface="Raleway"/>
              </a:rPr>
              <a:t>…</a:t>
            </a:r>
            <a:endParaRPr lang="en-US" dirty="0">
              <a:latin typeface="Raleway"/>
            </a:endParaRPr>
          </a:p>
          <a:p>
            <a:pPr algn="ctr"/>
            <a:r>
              <a:rPr lang="fr-FR" sz="1200" dirty="0">
                <a:latin typeface="Raleway"/>
              </a:rPr>
              <a:t>Dog &amp; Cat TV </a:t>
            </a:r>
            <a:r>
              <a:rPr lang="fr-FR" sz="1200" dirty="0" err="1">
                <a:latin typeface="Raleway"/>
              </a:rPr>
              <a:t>is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bringing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you</a:t>
            </a:r>
            <a:r>
              <a:rPr lang="fr-FR" sz="1200" dirty="0">
                <a:latin typeface="Raleway"/>
              </a:rPr>
              <a:t> the </a:t>
            </a:r>
            <a:r>
              <a:rPr lang="fr-FR" sz="1200" dirty="0" err="1">
                <a:latin typeface="Raleway"/>
              </a:rPr>
              <a:t>ultimate</a:t>
            </a:r>
            <a:r>
              <a:rPr lang="fr-FR" sz="1200" dirty="0">
                <a:latin typeface="Raleway"/>
              </a:rPr>
              <a:t> compilation of </a:t>
            </a:r>
            <a:r>
              <a:rPr lang="fr-FR" sz="1200" dirty="0" err="1">
                <a:latin typeface="Raleway"/>
              </a:rPr>
              <a:t>your</a:t>
            </a:r>
            <a:r>
              <a:rPr lang="fr-FR" sz="1200" dirty="0">
                <a:latin typeface="Raleway"/>
              </a:rPr>
              <a:t> favorite </a:t>
            </a:r>
            <a:r>
              <a:rPr lang="fr-FR" sz="1200" b="1" dirty="0">
                <a:latin typeface="Raleway"/>
              </a:rPr>
              <a:t>pet </a:t>
            </a:r>
            <a:r>
              <a:rPr lang="fr-FR" sz="1200" b="1" dirty="0" err="1">
                <a:latin typeface="Raleway"/>
              </a:rPr>
              <a:t>bloopers</a:t>
            </a:r>
            <a:r>
              <a:rPr lang="fr-FR" sz="1200" dirty="0">
                <a:latin typeface="Raleway"/>
              </a:rPr>
              <a:t> —</a:t>
            </a:r>
            <a:br>
              <a:rPr lang="fr-FR" sz="1200" dirty="0">
                <a:latin typeface="Raleway"/>
              </a:rPr>
            </a:b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just</a:t>
            </a:r>
            <a:r>
              <a:rPr lang="fr-FR" sz="1200" dirty="0">
                <a:latin typeface="Raleway"/>
              </a:rPr>
              <a:t> in time for the </a:t>
            </a:r>
            <a:r>
              <a:rPr lang="fr-FR" sz="1200" dirty="0" err="1">
                <a:latin typeface="Raleway"/>
              </a:rPr>
              <a:t>Easter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holidays</a:t>
            </a:r>
            <a:r>
              <a:rPr lang="fr-FR" sz="1200" dirty="0">
                <a:latin typeface="Raleway"/>
              </a:rPr>
              <a:t> !</a:t>
            </a:r>
            <a:endParaRPr lang="fr-FR" dirty="0">
              <a:latin typeface="Raleway"/>
            </a:endParaRPr>
          </a:p>
          <a:p>
            <a:pPr algn="ctr"/>
            <a:r>
              <a:rPr lang="fr-FR" sz="1200" dirty="0">
                <a:latin typeface="Raleway"/>
              </a:rPr>
              <a:t>Non-stop fun, nonstop </a:t>
            </a:r>
            <a:r>
              <a:rPr lang="fr-FR" sz="1200" dirty="0" err="1">
                <a:latin typeface="Raleway"/>
              </a:rPr>
              <a:t>cuteness</a:t>
            </a:r>
            <a:r>
              <a:rPr lang="fr-FR" sz="1200" dirty="0">
                <a:latin typeface="Raleway"/>
              </a:rPr>
              <a:t>.</a:t>
            </a:r>
          </a:p>
        </p:txBody>
      </p:sp>
      <p:sp>
        <p:nvSpPr>
          <p:cNvPr id="4" name="ZoneTexte 7">
            <a:extLst>
              <a:ext uri="{FF2B5EF4-FFF2-40B4-BE49-F238E27FC236}">
                <a16:creationId xmlns:a16="http://schemas.microsoft.com/office/drawing/2014/main" id="{8F7EB9B0-2E91-8250-895F-1717FEB3C225}"/>
              </a:ext>
            </a:extLst>
          </p:cNvPr>
          <p:cNvSpPr txBox="1"/>
          <p:nvPr/>
        </p:nvSpPr>
        <p:spPr>
          <a:xfrm>
            <a:off x="4291706" y="5459892"/>
            <a:ext cx="3440907" cy="1015663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fr-FR" sz="1200" dirty="0" err="1">
                <a:latin typeface="Raleway"/>
              </a:rPr>
              <a:t>Therapy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dogs</a:t>
            </a:r>
            <a:r>
              <a:rPr lang="fr-FR" sz="1200" dirty="0">
                <a:latin typeface="Raleway"/>
              </a:rPr>
              <a:t>, obstacle-course champions...</a:t>
            </a:r>
          </a:p>
          <a:p>
            <a:pPr algn="ctr"/>
            <a:endParaRPr lang="fr-FR" sz="1200" dirty="0">
              <a:latin typeface="Raleway"/>
            </a:endParaRPr>
          </a:p>
          <a:p>
            <a:pPr algn="ctr"/>
            <a:r>
              <a:rPr lang="fr-FR" sz="1200" b="1" dirty="0" err="1">
                <a:latin typeface="Raleway"/>
              </a:rPr>
              <a:t>Wouf</a:t>
            </a:r>
            <a:r>
              <a:rPr lang="fr-FR" sz="1200" b="1" dirty="0">
                <a:latin typeface="Raleway"/>
              </a:rPr>
              <a:t> </a:t>
            </a:r>
            <a:r>
              <a:rPr lang="fr-FR" sz="1200" dirty="0">
                <a:latin typeface="Raleway"/>
              </a:rPr>
              <a:t>and </a:t>
            </a:r>
            <a:r>
              <a:rPr lang="fr-FR" sz="1200" b="1" dirty="0">
                <a:latin typeface="Raleway"/>
              </a:rPr>
              <a:t>Superstar </a:t>
            </a:r>
            <a:r>
              <a:rPr lang="fr-FR" sz="1200" b="1" dirty="0" err="1">
                <a:latin typeface="Raleway"/>
              </a:rPr>
              <a:t>Dogs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shine</a:t>
            </a:r>
            <a:r>
              <a:rPr lang="fr-FR" sz="1200" dirty="0">
                <a:latin typeface="Raleway"/>
              </a:rPr>
              <a:t> a spotlight on </a:t>
            </a:r>
            <a:r>
              <a:rPr lang="fr-FR" sz="1200" dirty="0" err="1">
                <a:latin typeface="Raleway"/>
              </a:rPr>
              <a:t>these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furry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heroes</a:t>
            </a:r>
            <a:br>
              <a:rPr lang="fr-FR" sz="1200" dirty="0">
                <a:latin typeface="Raleway"/>
              </a:rPr>
            </a:br>
            <a:r>
              <a:rPr lang="fr-FR" sz="1200" dirty="0">
                <a:latin typeface="Raleway"/>
              </a:rPr>
              <a:t> and </a:t>
            </a:r>
            <a:r>
              <a:rPr lang="fr-FR" sz="1200" dirty="0" err="1">
                <a:latin typeface="Raleway"/>
              </a:rPr>
              <a:t>their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extraordinary</a:t>
            </a:r>
            <a:r>
              <a:rPr lang="fr-FR" sz="1200" dirty="0">
                <a:latin typeface="Raleway"/>
              </a:rPr>
              <a:t>, </a:t>
            </a:r>
            <a:r>
              <a:rPr lang="fr-FR" sz="1200" dirty="0" err="1">
                <a:latin typeface="Raleway"/>
              </a:rPr>
              <a:t>unexpected</a:t>
            </a:r>
            <a:r>
              <a:rPr lang="fr-FR" sz="1200" dirty="0">
                <a:latin typeface="Raleway"/>
              </a:rPr>
              <a:t> talents.</a:t>
            </a:r>
            <a:endParaRPr lang="fr-FR" dirty="0">
              <a:latin typeface="Raleway"/>
            </a:endParaRPr>
          </a:p>
        </p:txBody>
      </p:sp>
      <p:sp>
        <p:nvSpPr>
          <p:cNvPr id="5" name="ZoneTexte 7">
            <a:extLst>
              <a:ext uri="{FF2B5EF4-FFF2-40B4-BE49-F238E27FC236}">
                <a16:creationId xmlns:a16="http://schemas.microsoft.com/office/drawing/2014/main" id="{6D05EBD3-5E72-CC55-9DBB-FD21930D0990}"/>
              </a:ext>
            </a:extLst>
          </p:cNvPr>
          <p:cNvSpPr txBox="1"/>
          <p:nvPr/>
        </p:nvSpPr>
        <p:spPr>
          <a:xfrm>
            <a:off x="8059602" y="5367927"/>
            <a:ext cx="3470032" cy="1200329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fr-FR" sz="1200" dirty="0">
                <a:latin typeface="Raleway"/>
              </a:rPr>
              <a:t>On the occasion of </a:t>
            </a:r>
            <a:r>
              <a:rPr lang="fr-FR" sz="1200" b="1" dirty="0">
                <a:latin typeface="Raleway"/>
              </a:rPr>
              <a:t>World Pet </a:t>
            </a:r>
            <a:r>
              <a:rPr lang="fr-FR" sz="1200" b="1" dirty="0" err="1">
                <a:latin typeface="Raleway"/>
              </a:rPr>
              <a:t>Abandonment</a:t>
            </a:r>
            <a:r>
              <a:rPr lang="fr-FR" sz="1200" b="1" dirty="0">
                <a:latin typeface="Raleway"/>
              </a:rPr>
              <a:t> </a:t>
            </a:r>
            <a:r>
              <a:rPr lang="fr-FR" sz="1200" b="1" dirty="0" err="1">
                <a:latin typeface="Raleway"/>
              </a:rPr>
              <a:t>Awareness</a:t>
            </a:r>
            <a:r>
              <a:rPr lang="fr-FR" sz="1200" b="1" dirty="0">
                <a:latin typeface="Raleway"/>
              </a:rPr>
              <a:t> Day</a:t>
            </a:r>
            <a:r>
              <a:rPr lang="fr-FR" sz="1200" dirty="0">
                <a:latin typeface="Raleway"/>
              </a:rPr>
              <a:t>, Dog &amp; Cat TV </a:t>
            </a:r>
            <a:r>
              <a:rPr lang="fr-FR" sz="1200" dirty="0" err="1">
                <a:latin typeface="Raleway"/>
              </a:rPr>
              <a:t>is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taking</a:t>
            </a:r>
            <a:r>
              <a:rPr lang="fr-FR" sz="1200" dirty="0">
                <a:latin typeface="Raleway"/>
              </a:rPr>
              <a:t> action and </a:t>
            </a:r>
            <a:r>
              <a:rPr lang="fr-FR" sz="1200" dirty="0" err="1">
                <a:latin typeface="Raleway"/>
              </a:rPr>
              <a:t>raising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awareness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among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current</a:t>
            </a:r>
            <a:r>
              <a:rPr lang="fr-FR" sz="1200" dirty="0">
                <a:latin typeface="Raleway"/>
              </a:rPr>
              <a:t> — and future — pet </a:t>
            </a:r>
            <a:r>
              <a:rPr lang="fr-FR" sz="1200" dirty="0" err="1">
                <a:latin typeface="Raleway"/>
              </a:rPr>
              <a:t>owners</a:t>
            </a:r>
            <a:br>
              <a:rPr lang="fr-FR" sz="1200" dirty="0">
                <a:latin typeface="Raleway"/>
              </a:rPr>
            </a:br>
            <a:r>
              <a:rPr lang="fr-FR" sz="1200" dirty="0">
                <a:latin typeface="Raleway"/>
              </a:rPr>
              <a:t> about the </a:t>
            </a:r>
            <a:r>
              <a:rPr lang="fr-FR" sz="1200" dirty="0" err="1">
                <a:latin typeface="Raleway"/>
              </a:rPr>
              <a:t>responsibilities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that</a:t>
            </a:r>
            <a:r>
              <a:rPr lang="fr-FR" sz="1200" dirty="0">
                <a:latin typeface="Raleway"/>
              </a:rPr>
              <a:t> come </a:t>
            </a:r>
            <a:r>
              <a:rPr lang="fr-FR" sz="1200" dirty="0" err="1">
                <a:latin typeface="Raleway"/>
              </a:rPr>
              <a:t>with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adopting</a:t>
            </a:r>
            <a:r>
              <a:rPr lang="fr-FR" sz="1200" dirty="0">
                <a:latin typeface="Raleway"/>
              </a:rPr>
              <a:t> an animal.</a:t>
            </a:r>
            <a:endParaRPr lang="fr-FR" dirty="0">
              <a:latin typeface="Raleway"/>
            </a:endParaRPr>
          </a:p>
        </p:txBody>
      </p:sp>
    </p:spTree>
    <p:extLst>
      <p:ext uri="{BB962C8B-B14F-4D97-AF65-F5344CB8AC3E}">
        <p14:creationId xmlns:p14="http://schemas.microsoft.com/office/powerpoint/2010/main" val="9249532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4A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D2785CA-DED8-D5D4-D25D-CAB9B9832F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oneTexte 5">
            <a:extLst>
              <a:ext uri="{FF2B5EF4-FFF2-40B4-BE49-F238E27FC236}">
                <a16:creationId xmlns:a16="http://schemas.microsoft.com/office/drawing/2014/main" id="{CC90EC1B-A64D-8C7D-9178-1D509B09C30E}"/>
              </a:ext>
            </a:extLst>
          </p:cNvPr>
          <p:cNvSpPr txBox="1"/>
          <p:nvPr/>
        </p:nvSpPr>
        <p:spPr>
          <a:xfrm>
            <a:off x="1924703" y="476751"/>
            <a:ext cx="3004387" cy="523220"/>
          </a:xfrm>
          <a:prstGeom prst="rect">
            <a:avLst/>
          </a:prstGeom>
          <a:solidFill>
            <a:srgbClr val="FFB600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fr-FR" sz="2800" b="1">
                <a:solidFill>
                  <a:schemeClr val="bg1"/>
                </a:solidFill>
                <a:latin typeface="Gilroy ExtraBold"/>
              </a:rPr>
              <a:t>JULY - AUGUST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5ED4ECF-C52F-846E-E3C9-28E91F9D6104}"/>
              </a:ext>
            </a:extLst>
          </p:cNvPr>
          <p:cNvSpPr/>
          <p:nvPr/>
        </p:nvSpPr>
        <p:spPr>
          <a:xfrm>
            <a:off x="7262911" y="476751"/>
            <a:ext cx="3004386" cy="523220"/>
          </a:xfrm>
          <a:prstGeom prst="rect">
            <a:avLst/>
          </a:prstGeom>
          <a:solidFill>
            <a:srgbClr val="FFB600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fr-FR" sz="2800" b="1">
                <a:latin typeface="Gilroy ExtraBold" panose="00000900000000000000"/>
              </a:rPr>
              <a:t>SEPTEMBER</a:t>
            </a:r>
          </a:p>
        </p:txBody>
      </p:sp>
      <p:pic>
        <p:nvPicPr>
          <p:cNvPr id="22" name="Picture 2">
            <a:extLst>
              <a:ext uri="{FF2B5EF4-FFF2-40B4-BE49-F238E27FC236}">
                <a16:creationId xmlns:a16="http://schemas.microsoft.com/office/drawing/2014/main" id="{9B826C0A-B611-5080-A0EF-5716025ACB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 l="21889" r="21889"/>
          <a:stretch/>
        </p:blipFill>
        <p:spPr bwMode="auto">
          <a:xfrm>
            <a:off x="1924704" y="1288203"/>
            <a:ext cx="3004387" cy="32317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>
            <a:extLst>
              <a:ext uri="{FF2B5EF4-FFF2-40B4-BE49-F238E27FC236}">
                <a16:creationId xmlns:a16="http://schemas.microsoft.com/office/drawing/2014/main" id="{E1B009CD-C273-CC97-761A-FA78EE399C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 l="19012" r="19012"/>
          <a:stretch/>
        </p:blipFill>
        <p:spPr bwMode="auto">
          <a:xfrm>
            <a:off x="7262911" y="1288202"/>
            <a:ext cx="3004387" cy="32317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ZoneTexte 28">
            <a:extLst>
              <a:ext uri="{FF2B5EF4-FFF2-40B4-BE49-F238E27FC236}">
                <a16:creationId xmlns:a16="http://schemas.microsoft.com/office/drawing/2014/main" id="{6C179989-A0D4-931B-85F7-B51873BEB4EF}"/>
              </a:ext>
            </a:extLst>
          </p:cNvPr>
          <p:cNvSpPr txBox="1"/>
          <p:nvPr/>
        </p:nvSpPr>
        <p:spPr>
          <a:xfrm>
            <a:off x="7262911" y="4785479"/>
            <a:ext cx="3004386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fr-FR" sz="2000" b="1">
                <a:solidFill>
                  <a:srgbClr val="FFB600"/>
                </a:solidFill>
                <a:latin typeface="Gilroy ExtraBold" panose="00000900000000000000"/>
              </a:rPr>
              <a:t>DOGS A GOGO</a:t>
            </a:r>
            <a:endParaRPr lang="en-US"/>
          </a:p>
        </p:txBody>
      </p:sp>
      <p:sp>
        <p:nvSpPr>
          <p:cNvPr id="9" name="ZoneTexte 28">
            <a:extLst>
              <a:ext uri="{FF2B5EF4-FFF2-40B4-BE49-F238E27FC236}">
                <a16:creationId xmlns:a16="http://schemas.microsoft.com/office/drawing/2014/main" id="{2705E174-2338-0D5A-7D72-8E357F67A3A3}"/>
              </a:ext>
            </a:extLst>
          </p:cNvPr>
          <p:cNvSpPr txBox="1"/>
          <p:nvPr/>
        </p:nvSpPr>
        <p:spPr>
          <a:xfrm>
            <a:off x="1928911" y="4632202"/>
            <a:ext cx="3004386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fr-FR" sz="2000" b="1" dirty="0">
                <a:solidFill>
                  <a:srgbClr val="FFB600"/>
                </a:solidFill>
                <a:latin typeface="Gilroy ExtraBold" panose="00000900000000000000"/>
              </a:rPr>
              <a:t>IT'S RAINING </a:t>
            </a:r>
            <a:endParaRPr lang="en-US" dirty="0">
              <a:solidFill>
                <a:srgbClr val="000000"/>
              </a:solidFill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 algn="ctr"/>
            <a:r>
              <a:rPr lang="fr-FR" sz="2000" b="1" dirty="0">
                <a:solidFill>
                  <a:srgbClr val="FFB600"/>
                </a:solidFill>
                <a:latin typeface="Gilroy ExtraBold" panose="00000900000000000000"/>
              </a:rPr>
              <a:t>CATS &amp; DOGS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11" name="ZoneTexte 7">
            <a:extLst>
              <a:ext uri="{FF2B5EF4-FFF2-40B4-BE49-F238E27FC236}">
                <a16:creationId xmlns:a16="http://schemas.microsoft.com/office/drawing/2014/main" id="{4E6786BF-4DAC-9022-AD8A-58EDB4BC8AE4}"/>
              </a:ext>
            </a:extLst>
          </p:cNvPr>
          <p:cNvSpPr txBox="1"/>
          <p:nvPr/>
        </p:nvSpPr>
        <p:spPr>
          <a:xfrm>
            <a:off x="1819431" y="5437996"/>
            <a:ext cx="3211390" cy="1200329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fr-FR" sz="1200" dirty="0">
                <a:latin typeface="Raleway"/>
              </a:rPr>
              <a:t>A </a:t>
            </a:r>
            <a:r>
              <a:rPr lang="fr-FR" sz="1200" dirty="0" err="1">
                <a:latin typeface="Raleway"/>
              </a:rPr>
              <a:t>whirlwind</a:t>
            </a:r>
            <a:r>
              <a:rPr lang="fr-FR" sz="1200" dirty="0">
                <a:latin typeface="Raleway"/>
              </a:rPr>
              <a:t> of </a:t>
            </a:r>
            <a:r>
              <a:rPr lang="fr-FR" sz="1200" dirty="0" err="1">
                <a:latin typeface="Raleway"/>
              </a:rPr>
              <a:t>feline</a:t>
            </a:r>
            <a:r>
              <a:rPr lang="fr-FR" sz="1200" dirty="0">
                <a:latin typeface="Raleway"/>
              </a:rPr>
              <a:t> and canine </a:t>
            </a:r>
            <a:r>
              <a:rPr lang="fr-FR" sz="1200" dirty="0" err="1">
                <a:latin typeface="Raleway"/>
              </a:rPr>
              <a:t>programming</a:t>
            </a:r>
            <a:r>
              <a:rPr lang="fr-FR" sz="1200" dirty="0">
                <a:latin typeface="Raleway"/>
              </a:rPr>
              <a:t> to </a:t>
            </a:r>
            <a:r>
              <a:rPr lang="fr-FR" sz="1200" dirty="0" err="1">
                <a:latin typeface="Raleway"/>
              </a:rPr>
              <a:t>celebrate</a:t>
            </a:r>
            <a:r>
              <a:rPr lang="fr-FR" sz="1200" dirty="0">
                <a:latin typeface="Raleway"/>
              </a:rPr>
              <a:t> </a:t>
            </a:r>
            <a:r>
              <a:rPr lang="fr-FR" sz="1200" b="1" dirty="0">
                <a:latin typeface="Raleway"/>
              </a:rPr>
              <a:t>International Cat Day</a:t>
            </a:r>
            <a:r>
              <a:rPr lang="fr-FR" sz="1200" dirty="0">
                <a:latin typeface="Raleway"/>
              </a:rPr>
              <a:t> and </a:t>
            </a:r>
            <a:r>
              <a:rPr lang="fr-FR" sz="1200" b="1" dirty="0">
                <a:latin typeface="Raleway"/>
              </a:rPr>
              <a:t>International Dog Day</a:t>
            </a:r>
            <a:r>
              <a:rPr lang="fr-FR" sz="1200" dirty="0">
                <a:latin typeface="Raleway"/>
              </a:rPr>
              <a:t> </a:t>
            </a:r>
            <a:endParaRPr lang="en-US" dirty="0">
              <a:latin typeface="Raleway"/>
            </a:endParaRPr>
          </a:p>
          <a:p>
            <a:pPr algn="ctr"/>
            <a:r>
              <a:rPr lang="fr-FR" sz="1200" dirty="0" err="1">
                <a:latin typeface="Raleway"/>
              </a:rPr>
              <a:t>this</a:t>
            </a:r>
            <a:r>
              <a:rPr lang="fr-FR" sz="1200" dirty="0">
                <a:latin typeface="Raleway"/>
              </a:rPr>
              <a:t> August !</a:t>
            </a:r>
            <a:endParaRPr lang="en-US" dirty="0">
              <a:latin typeface="Raleway"/>
            </a:endParaRPr>
          </a:p>
          <a:p>
            <a:pPr algn="ctr"/>
            <a:r>
              <a:rPr lang="fr-FR" sz="1200" i="1" dirty="0" err="1">
                <a:latin typeface="Raleway"/>
              </a:rPr>
              <a:t>Kitten</a:t>
            </a:r>
            <a:r>
              <a:rPr lang="fr-FR" sz="1200" i="1" dirty="0">
                <a:latin typeface="Raleway"/>
              </a:rPr>
              <a:t> </a:t>
            </a:r>
            <a:r>
              <a:rPr lang="fr-FR" sz="1200" i="1" dirty="0" err="1">
                <a:latin typeface="Raleway"/>
              </a:rPr>
              <a:t>Rescuers</a:t>
            </a:r>
            <a:r>
              <a:rPr lang="fr-FR" sz="1200" i="1" dirty="0">
                <a:latin typeface="Raleway"/>
              </a:rPr>
              <a:t>, Cats </a:t>
            </a:r>
            <a:r>
              <a:rPr lang="fr-FR" sz="1200" i="1" dirty="0" err="1">
                <a:latin typeface="Raleway"/>
              </a:rPr>
              <a:t>Uncovered</a:t>
            </a:r>
            <a:r>
              <a:rPr lang="fr-FR" sz="1200" i="1" dirty="0">
                <a:latin typeface="Raleway"/>
              </a:rPr>
              <a:t>, Secret Life of </a:t>
            </a:r>
            <a:r>
              <a:rPr lang="fr-FR" sz="1200" i="1" dirty="0" err="1">
                <a:latin typeface="Raleway"/>
              </a:rPr>
              <a:t>Dogs</a:t>
            </a:r>
            <a:r>
              <a:rPr lang="fr-FR" sz="1200" i="1" dirty="0">
                <a:latin typeface="Raleway"/>
              </a:rPr>
              <a:t>, Pound </a:t>
            </a:r>
            <a:r>
              <a:rPr lang="fr-FR" sz="1200" i="1" dirty="0" err="1">
                <a:latin typeface="Raleway"/>
              </a:rPr>
              <a:t>Pups</a:t>
            </a:r>
            <a:r>
              <a:rPr lang="fr-FR" sz="1200" i="1" dirty="0">
                <a:latin typeface="Raleway"/>
              </a:rPr>
              <a:t> to Dog Stars…</a:t>
            </a:r>
            <a:endParaRPr lang="fr-FR" dirty="0">
              <a:latin typeface="Raleway"/>
            </a:endParaRPr>
          </a:p>
        </p:txBody>
      </p:sp>
      <p:sp>
        <p:nvSpPr>
          <p:cNvPr id="12" name="ZoneTexte 7">
            <a:extLst>
              <a:ext uri="{FF2B5EF4-FFF2-40B4-BE49-F238E27FC236}">
                <a16:creationId xmlns:a16="http://schemas.microsoft.com/office/drawing/2014/main" id="{A456B033-0B7A-D53D-F856-858DB25F3AE7}"/>
              </a:ext>
            </a:extLst>
          </p:cNvPr>
          <p:cNvSpPr txBox="1"/>
          <p:nvPr/>
        </p:nvSpPr>
        <p:spPr>
          <a:xfrm>
            <a:off x="6987779" y="5346030"/>
            <a:ext cx="3588198" cy="1384995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fr-FR" sz="1200" dirty="0">
                <a:latin typeface="Raleway"/>
              </a:rPr>
              <a:t>National Dog Week </a:t>
            </a:r>
            <a:r>
              <a:rPr lang="fr-FR" sz="1200" dirty="0" err="1">
                <a:latin typeface="Raleway"/>
              </a:rPr>
              <a:t>is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kicking</a:t>
            </a:r>
            <a:r>
              <a:rPr lang="fr-FR" sz="1200" dirty="0">
                <a:latin typeface="Raleway"/>
              </a:rPr>
              <a:t> off </a:t>
            </a:r>
            <a:r>
              <a:rPr lang="fr-FR" sz="1200" dirty="0" err="1">
                <a:latin typeface="Raleway"/>
              </a:rPr>
              <a:t>this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fall</a:t>
            </a:r>
            <a:r>
              <a:rPr lang="fr-FR" sz="1200" dirty="0">
                <a:latin typeface="Raleway"/>
              </a:rPr>
              <a:t> !</a:t>
            </a:r>
            <a:endParaRPr lang="en-US" dirty="0">
              <a:latin typeface="Raleway"/>
            </a:endParaRPr>
          </a:p>
          <a:p>
            <a:pPr algn="ctr"/>
            <a:endParaRPr lang="fr-FR" sz="1200" dirty="0">
              <a:latin typeface="Raleway"/>
            </a:endParaRPr>
          </a:p>
          <a:p>
            <a:pPr algn="ctr"/>
            <a:r>
              <a:rPr lang="fr-FR" sz="1200" dirty="0" err="1">
                <a:latin typeface="Raleway"/>
              </a:rPr>
              <a:t>We’re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rolling</a:t>
            </a:r>
            <a:r>
              <a:rPr lang="fr-FR" sz="1200" dirty="0">
                <a:latin typeface="Raleway"/>
              </a:rPr>
              <a:t> out the </a:t>
            </a:r>
            <a:r>
              <a:rPr lang="fr-FR" sz="1200" dirty="0" err="1">
                <a:latin typeface="Raleway"/>
              </a:rPr>
              <a:t>red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carpet</a:t>
            </a:r>
            <a:r>
              <a:rPr lang="fr-FR" sz="1200" dirty="0">
                <a:latin typeface="Raleway"/>
              </a:rPr>
              <a:t> (and the dog bowls!) </a:t>
            </a:r>
            <a:r>
              <a:rPr lang="fr-FR" sz="1200" dirty="0" err="1">
                <a:latin typeface="Raleway"/>
              </a:rPr>
              <a:t>with</a:t>
            </a:r>
            <a:r>
              <a:rPr lang="fr-FR" sz="1200" dirty="0">
                <a:latin typeface="Raleway"/>
              </a:rPr>
              <a:t> canine-</a:t>
            </a:r>
            <a:r>
              <a:rPr lang="fr-FR" sz="1200" dirty="0" err="1">
                <a:latin typeface="Raleway"/>
              </a:rPr>
              <a:t>themed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programming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every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evening</a:t>
            </a:r>
            <a:r>
              <a:rPr lang="fr-FR" sz="1200" dirty="0">
                <a:latin typeface="Raleway"/>
              </a:rPr>
              <a:t> — plus the launch of </a:t>
            </a:r>
            <a:r>
              <a:rPr lang="fr-FR" sz="1200" dirty="0" err="1">
                <a:latin typeface="Raleway"/>
              </a:rPr>
              <a:t>our</a:t>
            </a:r>
            <a:r>
              <a:rPr lang="fr-FR" sz="1200" dirty="0">
                <a:latin typeface="Raleway"/>
              </a:rPr>
              <a:t> </a:t>
            </a:r>
            <a:r>
              <a:rPr lang="fr-FR" sz="1200" b="1" dirty="0">
                <a:latin typeface="Raleway"/>
              </a:rPr>
              <a:t>brand-new original production</a:t>
            </a:r>
            <a:r>
              <a:rPr lang="fr-FR" sz="1200" dirty="0">
                <a:latin typeface="Raleway"/>
              </a:rPr>
              <a:t> all about the </a:t>
            </a:r>
            <a:r>
              <a:rPr lang="fr-FR" sz="1200" dirty="0" err="1">
                <a:latin typeface="Raleway"/>
              </a:rPr>
              <a:t>perfect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human</a:t>
            </a:r>
            <a:r>
              <a:rPr lang="fr-FR" sz="1200" dirty="0">
                <a:latin typeface="Raleway"/>
              </a:rPr>
              <a:t>–dog match !</a:t>
            </a:r>
            <a:endParaRPr lang="fr-FR" dirty="0">
              <a:latin typeface="Raleway"/>
            </a:endParaRPr>
          </a:p>
        </p:txBody>
      </p:sp>
    </p:spTree>
    <p:extLst>
      <p:ext uri="{BB962C8B-B14F-4D97-AF65-F5344CB8AC3E}">
        <p14:creationId xmlns:p14="http://schemas.microsoft.com/office/powerpoint/2010/main" val="19969725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3D6F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CB334FA-6F44-9D62-12CE-68964014EF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oneTexte 5">
            <a:extLst>
              <a:ext uri="{FF2B5EF4-FFF2-40B4-BE49-F238E27FC236}">
                <a16:creationId xmlns:a16="http://schemas.microsoft.com/office/drawing/2014/main" id="{51E22924-E6D5-D558-94E7-15816AB84D17}"/>
              </a:ext>
            </a:extLst>
          </p:cNvPr>
          <p:cNvSpPr txBox="1"/>
          <p:nvPr/>
        </p:nvSpPr>
        <p:spPr>
          <a:xfrm>
            <a:off x="740299" y="476753"/>
            <a:ext cx="3004386" cy="523220"/>
          </a:xfrm>
          <a:prstGeom prst="rect">
            <a:avLst/>
          </a:prstGeom>
          <a:solidFill>
            <a:srgbClr val="9B5DE5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fr-FR" sz="2800" b="1">
                <a:solidFill>
                  <a:schemeClr val="bg1"/>
                </a:solidFill>
                <a:latin typeface="Gilroy ExtraBold"/>
              </a:rPr>
              <a:t>OCTOBER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C26D40F7-44BC-6EB1-CDDC-EF438DA9DDEF}"/>
              </a:ext>
            </a:extLst>
          </p:cNvPr>
          <p:cNvSpPr txBox="1"/>
          <p:nvPr/>
        </p:nvSpPr>
        <p:spPr>
          <a:xfrm>
            <a:off x="4515951" y="476753"/>
            <a:ext cx="3004386" cy="523220"/>
          </a:xfrm>
          <a:prstGeom prst="rect">
            <a:avLst/>
          </a:prstGeom>
          <a:solidFill>
            <a:srgbClr val="9B5DE5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fr-FR" sz="2800" b="1">
                <a:solidFill>
                  <a:schemeClr val="bg1"/>
                </a:solidFill>
                <a:latin typeface="Gilroy ExtraBold"/>
              </a:rPr>
              <a:t>NOVEMBER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DD67369-3D49-0D9E-93DC-C4D656D57C95}"/>
              </a:ext>
            </a:extLst>
          </p:cNvPr>
          <p:cNvSpPr/>
          <p:nvPr/>
        </p:nvSpPr>
        <p:spPr>
          <a:xfrm>
            <a:off x="8291602" y="476753"/>
            <a:ext cx="3004385" cy="523220"/>
          </a:xfrm>
          <a:prstGeom prst="rect">
            <a:avLst/>
          </a:prstGeom>
          <a:solidFill>
            <a:srgbClr val="9B5DE5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fr-FR" sz="2800" b="1">
                <a:latin typeface="Gilroy ExtraBold" panose="00000900000000000000"/>
              </a:rPr>
              <a:t>DECEMBER</a:t>
            </a:r>
          </a:p>
        </p:txBody>
      </p:sp>
      <p:sp>
        <p:nvSpPr>
          <p:cNvPr id="19" name="Espace réservé du contenu 18">
            <a:extLst>
              <a:ext uri="{FF2B5EF4-FFF2-40B4-BE49-F238E27FC236}">
                <a16:creationId xmlns:a16="http://schemas.microsoft.com/office/drawing/2014/main" id="{6D2C0CAF-BDE8-E236-4F97-595DC96E60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40299" y="4594978"/>
            <a:ext cx="3004387" cy="7280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fr-FR" sz="2000" b="1" dirty="0">
                <a:solidFill>
                  <a:srgbClr val="9B5DE5"/>
                </a:solidFill>
                <a:latin typeface="Gilroy ExtraBold" panose="00000900000000000000"/>
              </a:rPr>
              <a:t>EVERYTHING PURR </a:t>
            </a:r>
            <a:br>
              <a:rPr lang="fr-FR" sz="2000" b="1" dirty="0">
                <a:solidFill>
                  <a:srgbClr val="9B5DE5"/>
                </a:solidFill>
                <a:latin typeface="Gilroy ExtraBold" panose="00000900000000000000"/>
              </a:rPr>
            </a:br>
            <a:r>
              <a:rPr lang="fr-FR" sz="2000" b="1" dirty="0">
                <a:solidFill>
                  <a:srgbClr val="9B5DE5"/>
                </a:solidFill>
                <a:latin typeface="Gilroy ExtraBold" panose="00000900000000000000"/>
              </a:rPr>
              <a:t>MY CAT</a:t>
            </a:r>
            <a:endParaRPr lang="en-US" sz="3200" dirty="0"/>
          </a:p>
        </p:txBody>
      </p:sp>
      <p:pic>
        <p:nvPicPr>
          <p:cNvPr id="22" name="Picture 2">
            <a:extLst>
              <a:ext uri="{FF2B5EF4-FFF2-40B4-BE49-F238E27FC236}">
                <a16:creationId xmlns:a16="http://schemas.microsoft.com/office/drawing/2014/main" id="{CA8B2F12-F5AB-3356-5956-4D2AC9CB93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 l="19012" r="19012"/>
          <a:stretch/>
        </p:blipFill>
        <p:spPr bwMode="auto">
          <a:xfrm>
            <a:off x="740299" y="1323374"/>
            <a:ext cx="3004387" cy="32317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>
            <a:extLst>
              <a:ext uri="{FF2B5EF4-FFF2-40B4-BE49-F238E27FC236}">
                <a16:creationId xmlns:a16="http://schemas.microsoft.com/office/drawing/2014/main" id="{BCF8FE44-4FB7-F9BE-C090-936D6FA1BF8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/>
          <a:srcRect l="33614" r="4411"/>
          <a:stretch>
            <a:fillRect/>
          </a:stretch>
        </p:blipFill>
        <p:spPr bwMode="auto">
          <a:xfrm>
            <a:off x="4515950" y="1299024"/>
            <a:ext cx="2978613" cy="320400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ZoneTexte 27">
            <a:extLst>
              <a:ext uri="{FF2B5EF4-FFF2-40B4-BE49-F238E27FC236}">
                <a16:creationId xmlns:a16="http://schemas.microsoft.com/office/drawing/2014/main" id="{41A40ED4-5E49-5CF5-D4EC-588C8AAC2237}"/>
              </a:ext>
            </a:extLst>
          </p:cNvPr>
          <p:cNvSpPr txBox="1"/>
          <p:nvPr/>
        </p:nvSpPr>
        <p:spPr>
          <a:xfrm>
            <a:off x="4593255" y="4758959"/>
            <a:ext cx="3004386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fr-FR" sz="2000" b="1">
                <a:solidFill>
                  <a:srgbClr val="9B5DE5"/>
                </a:solidFill>
                <a:latin typeface="Gilroy ExtraBold" panose="00000900000000000000"/>
              </a:rPr>
              <a:t>SLED DOGS </a:t>
            </a:r>
          </a:p>
        </p:txBody>
      </p:sp>
      <p:sp>
        <p:nvSpPr>
          <p:cNvPr id="29" name="ZoneTexte 28">
            <a:extLst>
              <a:ext uri="{FF2B5EF4-FFF2-40B4-BE49-F238E27FC236}">
                <a16:creationId xmlns:a16="http://schemas.microsoft.com/office/drawing/2014/main" id="{FD43AEC6-46F9-40E0-CDD7-BCB6685CC91E}"/>
              </a:ext>
            </a:extLst>
          </p:cNvPr>
          <p:cNvSpPr txBox="1"/>
          <p:nvPr/>
        </p:nvSpPr>
        <p:spPr>
          <a:xfrm>
            <a:off x="8291603" y="4605071"/>
            <a:ext cx="3004384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fr-FR" sz="2000" b="1" dirty="0">
                <a:solidFill>
                  <a:srgbClr val="9B5DE5"/>
                </a:solidFill>
                <a:latin typeface="Gilroy ExtraBold" panose="00000900000000000000"/>
              </a:rPr>
              <a:t>A VERY SPECIAL XMAS FURR YOU !</a:t>
            </a:r>
            <a:endParaRPr lang="en-US" dirty="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364A7B3A-84E5-8E37-8DB6-5E8D32DB55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 l="19012" r="19012"/>
          <a:stretch/>
        </p:blipFill>
        <p:spPr bwMode="auto">
          <a:xfrm>
            <a:off x="8291600" y="1296000"/>
            <a:ext cx="2978613" cy="320400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oneTexte 7">
            <a:extLst>
              <a:ext uri="{FF2B5EF4-FFF2-40B4-BE49-F238E27FC236}">
                <a16:creationId xmlns:a16="http://schemas.microsoft.com/office/drawing/2014/main" id="{201970E4-E469-1073-CBFE-6A2EA886EF13}"/>
              </a:ext>
            </a:extLst>
          </p:cNvPr>
          <p:cNvSpPr txBox="1"/>
          <p:nvPr/>
        </p:nvSpPr>
        <p:spPr>
          <a:xfrm>
            <a:off x="472127" y="5549688"/>
            <a:ext cx="3542694" cy="1015663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fr-FR" sz="1200" dirty="0" err="1">
                <a:latin typeface="Raleway"/>
              </a:rPr>
              <a:t>October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is</a:t>
            </a:r>
            <a:r>
              <a:rPr lang="fr-FR" sz="1200" dirty="0">
                <a:latin typeface="Raleway"/>
              </a:rPr>
              <a:t> Cat </a:t>
            </a:r>
            <a:r>
              <a:rPr lang="fr-FR" sz="1200" dirty="0" err="1">
                <a:latin typeface="Raleway"/>
              </a:rPr>
              <a:t>Month</a:t>
            </a:r>
            <a:r>
              <a:rPr lang="fr-FR" sz="1200" dirty="0">
                <a:latin typeface="Raleway"/>
              </a:rPr>
              <a:t> on Dog &amp; Cat TV !</a:t>
            </a:r>
            <a:endParaRPr lang="en-US" dirty="0">
              <a:latin typeface="Raleway"/>
            </a:endParaRPr>
          </a:p>
          <a:p>
            <a:pPr algn="ctr"/>
            <a:r>
              <a:rPr lang="fr-FR" sz="1200" dirty="0">
                <a:latin typeface="Raleway"/>
              </a:rPr>
              <a:t>Dive </a:t>
            </a:r>
            <a:r>
              <a:rPr lang="fr-FR" sz="1200" dirty="0" err="1">
                <a:latin typeface="Raleway"/>
              </a:rPr>
              <a:t>into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our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outstanding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documentary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series</a:t>
            </a:r>
            <a:r>
              <a:rPr lang="fr-FR" sz="1200" dirty="0">
                <a:latin typeface="Raleway"/>
              </a:rPr>
              <a:t> — </a:t>
            </a:r>
            <a:r>
              <a:rPr lang="fr-FR" sz="1200" dirty="0" err="1">
                <a:latin typeface="Raleway"/>
              </a:rPr>
              <a:t>including</a:t>
            </a:r>
            <a:r>
              <a:rPr lang="fr-FR" sz="1200" dirty="0">
                <a:latin typeface="Raleway"/>
              </a:rPr>
              <a:t> </a:t>
            </a:r>
            <a:r>
              <a:rPr lang="fr-FR" sz="1200" b="1" dirty="0" err="1">
                <a:latin typeface="Raleway"/>
              </a:rPr>
              <a:t>Feline</a:t>
            </a:r>
            <a:r>
              <a:rPr lang="fr-FR" sz="1200" b="1" dirty="0">
                <a:latin typeface="Raleway"/>
              </a:rPr>
              <a:t> Empire</a:t>
            </a:r>
            <a:r>
              <a:rPr lang="fr-FR" sz="1200" dirty="0">
                <a:latin typeface="Raleway"/>
              </a:rPr>
              <a:t>,</a:t>
            </a:r>
            <a:br>
              <a:rPr lang="fr-FR" sz="1200" dirty="0">
                <a:latin typeface="Raleway"/>
              </a:rPr>
            </a:b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which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uncovers</a:t>
            </a:r>
            <a:r>
              <a:rPr lang="fr-FR" sz="1200" dirty="0">
                <a:latin typeface="Raleway"/>
              </a:rPr>
              <a:t> the </a:t>
            </a:r>
            <a:r>
              <a:rPr lang="fr-FR" sz="1200" dirty="0" err="1">
                <a:latin typeface="Raleway"/>
              </a:rPr>
              <a:t>true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origins</a:t>
            </a:r>
            <a:r>
              <a:rPr lang="fr-FR" sz="1200" dirty="0">
                <a:latin typeface="Raleway"/>
              </a:rPr>
              <a:t> of the unique bond </a:t>
            </a:r>
            <a:r>
              <a:rPr lang="fr-FR" sz="1200" dirty="0" err="1">
                <a:latin typeface="Raleway"/>
              </a:rPr>
              <a:t>between</a:t>
            </a:r>
            <a:r>
              <a:rPr lang="fr-FR" sz="1200" dirty="0">
                <a:latin typeface="Raleway"/>
              </a:rPr>
              <a:t> cats and </a:t>
            </a:r>
            <a:r>
              <a:rPr lang="fr-FR" sz="1200" dirty="0" err="1">
                <a:latin typeface="Raleway"/>
              </a:rPr>
              <a:t>humans</a:t>
            </a:r>
            <a:r>
              <a:rPr lang="fr-FR" sz="1200" dirty="0">
                <a:latin typeface="Raleway"/>
              </a:rPr>
              <a:t>.</a:t>
            </a:r>
            <a:endParaRPr lang="fr-FR" dirty="0">
              <a:latin typeface="Raleway"/>
            </a:endParaRPr>
          </a:p>
        </p:txBody>
      </p:sp>
      <p:sp>
        <p:nvSpPr>
          <p:cNvPr id="15" name="ZoneTexte 7">
            <a:extLst>
              <a:ext uri="{FF2B5EF4-FFF2-40B4-BE49-F238E27FC236}">
                <a16:creationId xmlns:a16="http://schemas.microsoft.com/office/drawing/2014/main" id="{7B8C6B62-5FCC-5615-26DB-75E8CA5A8E0F}"/>
              </a:ext>
            </a:extLst>
          </p:cNvPr>
          <p:cNvSpPr txBox="1"/>
          <p:nvPr/>
        </p:nvSpPr>
        <p:spPr>
          <a:xfrm>
            <a:off x="4359565" y="5365022"/>
            <a:ext cx="3312377" cy="1384995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fr-FR" sz="1200" dirty="0" err="1">
                <a:latin typeface="Raleway"/>
              </a:rPr>
              <a:t>Heading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into</a:t>
            </a:r>
            <a:r>
              <a:rPr lang="fr-FR" sz="1200" dirty="0">
                <a:latin typeface="Raleway"/>
              </a:rPr>
              <a:t> the </a:t>
            </a:r>
            <a:r>
              <a:rPr lang="fr-FR" sz="1200" dirty="0" err="1">
                <a:latin typeface="Raleway"/>
              </a:rPr>
              <a:t>Year</a:t>
            </a:r>
            <a:r>
              <a:rPr lang="fr-FR" sz="1200" dirty="0">
                <a:latin typeface="Raleway"/>
              </a:rPr>
              <a:t>-End </a:t>
            </a:r>
            <a:r>
              <a:rPr lang="fr-FR" sz="1200" dirty="0" err="1">
                <a:latin typeface="Raleway"/>
              </a:rPr>
              <a:t>Holidays</a:t>
            </a:r>
            <a:r>
              <a:rPr lang="fr-FR" sz="1200" dirty="0">
                <a:latin typeface="Raleway"/>
              </a:rPr>
              <a:t> !</a:t>
            </a:r>
            <a:endParaRPr lang="en-US" dirty="0">
              <a:latin typeface="Raleway"/>
            </a:endParaRPr>
          </a:p>
          <a:p>
            <a:pPr algn="ctr"/>
            <a:endParaRPr lang="fr-FR" sz="1200" dirty="0">
              <a:latin typeface="Raleway"/>
            </a:endParaRPr>
          </a:p>
          <a:p>
            <a:pPr algn="ctr"/>
            <a:r>
              <a:rPr lang="fr-FR" sz="1200" dirty="0" err="1">
                <a:latin typeface="Raleway"/>
              </a:rPr>
              <a:t>Immerse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yourself</a:t>
            </a:r>
            <a:r>
              <a:rPr lang="fr-FR" sz="1200" dirty="0">
                <a:latin typeface="Raleway"/>
              </a:rPr>
              <a:t> in </a:t>
            </a:r>
            <a:r>
              <a:rPr lang="fr-FR" sz="1200" b="1" dirty="0">
                <a:latin typeface="Raleway"/>
              </a:rPr>
              <a:t>The Call of the Wild</a:t>
            </a:r>
            <a:r>
              <a:rPr lang="fr-FR" sz="1200" dirty="0">
                <a:latin typeface="Raleway"/>
              </a:rPr>
              <a:t>, an exclusive </a:t>
            </a:r>
            <a:r>
              <a:rPr lang="fr-FR" sz="1200" dirty="0" err="1">
                <a:latin typeface="Raleway"/>
              </a:rPr>
              <a:t>documentary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series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following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apprentice</a:t>
            </a:r>
            <a:r>
              <a:rPr lang="fr-FR" sz="1200" dirty="0">
                <a:latin typeface="Raleway"/>
              </a:rPr>
              <a:t> mushers on a life-</a:t>
            </a:r>
            <a:r>
              <a:rPr lang="fr-FR" sz="1200" dirty="0" err="1">
                <a:latin typeface="Raleway"/>
              </a:rPr>
              <a:t>changing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journey</a:t>
            </a:r>
            <a:r>
              <a:rPr lang="fr-FR" sz="1200" dirty="0">
                <a:latin typeface="Raleway"/>
              </a:rPr>
              <a:t> — </a:t>
            </a:r>
            <a:r>
              <a:rPr lang="fr-FR" sz="1200" dirty="0" err="1">
                <a:latin typeface="Raleway"/>
              </a:rPr>
              <a:t>women</a:t>
            </a:r>
            <a:r>
              <a:rPr lang="fr-FR" sz="1200" dirty="0">
                <a:latin typeface="Raleway"/>
              </a:rPr>
              <a:t> and men </a:t>
            </a:r>
            <a:r>
              <a:rPr lang="fr-FR" sz="1200" dirty="0" err="1">
                <a:latin typeface="Raleway"/>
              </a:rPr>
              <a:t>determined</a:t>
            </a:r>
            <a:r>
              <a:rPr lang="fr-FR" sz="1200" dirty="0">
                <a:latin typeface="Raleway"/>
              </a:rPr>
              <a:t> to </a:t>
            </a:r>
            <a:r>
              <a:rPr lang="fr-FR" sz="1200" dirty="0" err="1">
                <a:latin typeface="Raleway"/>
              </a:rPr>
              <a:t>take</a:t>
            </a:r>
            <a:r>
              <a:rPr lang="fr-FR" sz="1200" dirty="0">
                <a:latin typeface="Raleway"/>
              </a:rPr>
              <a:t> the reins of </a:t>
            </a:r>
            <a:r>
              <a:rPr lang="fr-FR" sz="1200" dirty="0" err="1">
                <a:latin typeface="Raleway"/>
              </a:rPr>
              <a:t>their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lives</a:t>
            </a:r>
            <a:r>
              <a:rPr lang="fr-FR" sz="1200" dirty="0">
                <a:latin typeface="Raleway"/>
              </a:rPr>
              <a:t> once </a:t>
            </a:r>
            <a:r>
              <a:rPr lang="fr-FR" sz="1200" dirty="0" err="1">
                <a:latin typeface="Raleway"/>
              </a:rPr>
              <a:t>again</a:t>
            </a:r>
            <a:r>
              <a:rPr lang="fr-FR" sz="1200" dirty="0">
                <a:latin typeface="Raleway"/>
              </a:rPr>
              <a:t>.</a:t>
            </a:r>
          </a:p>
        </p:txBody>
      </p:sp>
      <p:sp>
        <p:nvSpPr>
          <p:cNvPr id="16" name="ZoneTexte 7">
            <a:extLst>
              <a:ext uri="{FF2B5EF4-FFF2-40B4-BE49-F238E27FC236}">
                <a16:creationId xmlns:a16="http://schemas.microsoft.com/office/drawing/2014/main" id="{9BF8E035-169C-CE9B-6391-0505937F7B5C}"/>
              </a:ext>
            </a:extLst>
          </p:cNvPr>
          <p:cNvSpPr txBox="1"/>
          <p:nvPr/>
        </p:nvSpPr>
        <p:spPr>
          <a:xfrm>
            <a:off x="8014956" y="5457355"/>
            <a:ext cx="3544290" cy="1200329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fr-FR" sz="1200" dirty="0">
                <a:latin typeface="Raleway"/>
              </a:rPr>
              <a:t>End of the </a:t>
            </a:r>
            <a:r>
              <a:rPr lang="fr-FR" sz="1200" dirty="0" err="1">
                <a:latin typeface="Raleway"/>
              </a:rPr>
              <a:t>year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means</a:t>
            </a:r>
            <a:r>
              <a:rPr lang="fr-FR" sz="1200" dirty="0">
                <a:latin typeface="Raleway"/>
              </a:rPr>
              <a:t>… </a:t>
            </a:r>
            <a:r>
              <a:rPr lang="fr-FR" sz="1200" b="1" dirty="0">
                <a:latin typeface="Raleway"/>
              </a:rPr>
              <a:t>Christmas-</a:t>
            </a:r>
            <a:r>
              <a:rPr lang="fr-FR" sz="1200" b="1" dirty="0" err="1">
                <a:latin typeface="Raleway"/>
              </a:rPr>
              <a:t>blooper</a:t>
            </a:r>
            <a:r>
              <a:rPr lang="fr-FR" sz="1200" dirty="0">
                <a:latin typeface="Raleway"/>
              </a:rPr>
              <a:t> !</a:t>
            </a:r>
          </a:p>
          <a:p>
            <a:pPr algn="ctr"/>
            <a:endParaRPr lang="fr-FR" sz="1200" dirty="0">
              <a:latin typeface="Raleway"/>
            </a:endParaRPr>
          </a:p>
          <a:p>
            <a:pPr algn="ctr"/>
            <a:r>
              <a:rPr lang="fr-FR" sz="1200" dirty="0">
                <a:latin typeface="Raleway"/>
              </a:rPr>
              <a:t>Cats and </a:t>
            </a:r>
            <a:r>
              <a:rPr lang="fr-FR" sz="1200" dirty="0" err="1">
                <a:latin typeface="Raleway"/>
              </a:rPr>
              <a:t>dogs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will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give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your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laugh</a:t>
            </a:r>
            <a:r>
              <a:rPr lang="fr-FR" sz="1200" dirty="0">
                <a:latin typeface="Raleway"/>
              </a:rPr>
              <a:t> muscles a </a:t>
            </a:r>
            <a:r>
              <a:rPr lang="fr-FR" sz="1200" dirty="0" err="1">
                <a:latin typeface="Raleway"/>
              </a:rPr>
              <a:t>serious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workout</a:t>
            </a:r>
            <a:r>
              <a:rPr lang="fr-FR" sz="1200" dirty="0">
                <a:latin typeface="Raleway"/>
              </a:rPr>
              <a:t> in </a:t>
            </a:r>
            <a:r>
              <a:rPr lang="fr-FR" sz="1200" dirty="0" err="1">
                <a:latin typeface="Raleway"/>
              </a:rPr>
              <a:t>our</a:t>
            </a:r>
            <a:r>
              <a:rPr lang="fr-FR" sz="1200" dirty="0">
                <a:latin typeface="Raleway"/>
              </a:rPr>
              <a:t> pet-</a:t>
            </a:r>
            <a:r>
              <a:rPr lang="fr-FR" sz="1200" dirty="0" err="1">
                <a:latin typeface="Raleway"/>
              </a:rPr>
              <a:t>bloopers</a:t>
            </a:r>
            <a:r>
              <a:rPr lang="fr-FR" sz="1200" dirty="0">
                <a:latin typeface="Raleway"/>
              </a:rPr>
              <a:t>…</a:t>
            </a:r>
          </a:p>
          <a:p>
            <a:pPr algn="ctr"/>
            <a:r>
              <a:rPr lang="fr-FR" sz="1200" dirty="0" err="1">
                <a:latin typeface="Raleway"/>
              </a:rPr>
              <a:t>Spend</a:t>
            </a:r>
            <a:r>
              <a:rPr lang="fr-FR" sz="1200" dirty="0">
                <a:latin typeface="Raleway"/>
              </a:rPr>
              <a:t> Christmas </a:t>
            </a:r>
            <a:r>
              <a:rPr lang="fr-FR" sz="1200" dirty="0" err="1">
                <a:latin typeface="Raleway"/>
              </a:rPr>
              <a:t>with</a:t>
            </a:r>
            <a:r>
              <a:rPr lang="fr-FR" sz="1200" dirty="0">
                <a:latin typeface="Raleway"/>
              </a:rPr>
              <a:t> the </a:t>
            </a:r>
            <a:r>
              <a:rPr lang="fr-FR" sz="1200" dirty="0" err="1">
                <a:latin typeface="Raleway"/>
              </a:rPr>
              <a:t>whole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family</a:t>
            </a:r>
            <a:r>
              <a:rPr lang="fr-FR" sz="1200" dirty="0">
                <a:latin typeface="Raleway"/>
              </a:rPr>
              <a:t> — </a:t>
            </a:r>
            <a:r>
              <a:rPr lang="fr-FR" sz="1200" dirty="0" err="1">
                <a:latin typeface="Raleway"/>
              </a:rPr>
              <a:t>furry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members</a:t>
            </a:r>
            <a:r>
              <a:rPr lang="fr-FR" sz="1200" dirty="0">
                <a:latin typeface="Raleway"/>
              </a:rPr>
              <a:t> </a:t>
            </a:r>
            <a:r>
              <a:rPr lang="fr-FR" sz="1200" dirty="0" err="1">
                <a:latin typeface="Raleway"/>
              </a:rPr>
              <a:t>included</a:t>
            </a:r>
            <a:r>
              <a:rPr lang="fr-FR" sz="1200" dirty="0">
                <a:latin typeface="Raleway"/>
              </a:rPr>
              <a:t> 😻 — on Dog &amp; Cat TV !</a:t>
            </a:r>
          </a:p>
        </p:txBody>
      </p:sp>
    </p:spTree>
    <p:extLst>
      <p:ext uri="{BB962C8B-B14F-4D97-AF65-F5344CB8AC3E}">
        <p14:creationId xmlns:p14="http://schemas.microsoft.com/office/powerpoint/2010/main" val="33172972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 descr="Une image contenant clipart, Graphique, dessin humoristique, conception&#10;&#10;Le contenu généré par l’IA peut être incorrect.">
            <a:extLst>
              <a:ext uri="{FF2B5EF4-FFF2-40B4-BE49-F238E27FC236}">
                <a16:creationId xmlns:a16="http://schemas.microsoft.com/office/drawing/2014/main" id="{8B7969AC-008D-3D08-E3C1-BC92407FC6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23136" y="-199975"/>
            <a:ext cx="4740627" cy="2667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1620985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Thème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hème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ème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a8eb9381-0716-49c2-91ea-281d8c53a535">
      <Terms xmlns="http://schemas.microsoft.com/office/infopath/2007/PartnerControls"/>
    </lcf76f155ced4ddcb4097134ff3c332f>
    <TaxCatchAll xmlns="f769f1ec-1b68-4c98-bea0-83b430748bb9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0991A3EA7B8B04095FEAB9680FC05F4" ma:contentTypeVersion="13" ma:contentTypeDescription="Crée un document." ma:contentTypeScope="" ma:versionID="87ad412a491841743d7b2b8092603509">
  <xsd:schema xmlns:xsd="http://www.w3.org/2001/XMLSchema" xmlns:xs="http://www.w3.org/2001/XMLSchema" xmlns:p="http://schemas.microsoft.com/office/2006/metadata/properties" xmlns:ns2="a8eb9381-0716-49c2-91ea-281d8c53a535" xmlns:ns3="f769f1ec-1b68-4c98-bea0-83b430748bb9" targetNamespace="http://schemas.microsoft.com/office/2006/metadata/properties" ma:root="true" ma:fieldsID="ba2e5887a48c2dade6986bf4ebdcb9ea" ns2:_="" ns3:_="">
    <xsd:import namespace="a8eb9381-0716-49c2-91ea-281d8c53a535"/>
    <xsd:import namespace="f769f1ec-1b68-4c98-bea0-83b430748bb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SearchPropertie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8eb9381-0716-49c2-91ea-281d8c53a53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6" nillable="true" ma:taxonomy="true" ma:internalName="lcf76f155ced4ddcb4097134ff3c332f" ma:taxonomyFieldName="MediaServiceImageTags" ma:displayName="Balises d’images" ma:readOnly="false" ma:fieldId="{5cf76f15-5ced-4ddc-b409-7134ff3c332f}" ma:taxonomyMulti="true" ma:sspId="a0803640-4a94-418e-a5de-2ce1db944e9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69f1ec-1b68-4c98-bea0-83b430748bb9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ffd24915-7816-45c1-bff1-5c8d0ffcc9bb}" ma:internalName="TaxCatchAll" ma:showField="CatchAllData" ma:web="f769f1ec-1b68-4c98-bea0-83b430748bb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1F7893A-74EE-4D0C-A7BB-80A396A21240}">
  <ds:schemaRefs>
    <ds:schemaRef ds:uri="3623363b-ddb6-40ef-a132-de75961f5c72"/>
    <ds:schemaRef ds:uri="37499d90-82d4-4732-8557-0b8dc15abde7"/>
    <ds:schemaRef ds:uri="840a9c11-d109-4104-b3f8-c96112dc6640"/>
    <ds:schemaRef ds:uri="dc8d20ad-7652-4ad1-81b1-6a5f35c2552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a8eb9381-0716-49c2-91ea-281d8c53a535"/>
    <ds:schemaRef ds:uri="f769f1ec-1b68-4c98-bea0-83b430748bb9"/>
  </ds:schemaRefs>
</ds:datastoreItem>
</file>

<file path=customXml/itemProps2.xml><?xml version="1.0" encoding="utf-8"?>
<ds:datastoreItem xmlns:ds="http://schemas.openxmlformats.org/officeDocument/2006/customXml" ds:itemID="{D9E6D864-7848-4FAC-82CE-B7D261F7A06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8eb9381-0716-49c2-91ea-281d8c53a535"/>
    <ds:schemaRef ds:uri="f769f1ec-1b68-4c98-bea0-83b430748bb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2A0A3F5-F2F3-477A-B571-DF94DA6412E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484</Words>
  <Application>Microsoft Office PowerPoint</Application>
  <PresentationFormat>Grand écran</PresentationFormat>
  <Paragraphs>61</Paragraphs>
  <Slides>6</Slides>
  <Notes>6</Notes>
  <HiddenSlides>0</HiddenSlides>
  <MMClips>0</MMClips>
  <ScaleCrop>false</ScaleCrop>
  <HeadingPairs>
    <vt:vector size="6" baseType="variant">
      <vt:variant>
        <vt:lpstr>Polices utilisées</vt:lpstr>
      </vt:variant>
      <vt:variant>
        <vt:i4>5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6</vt:i4>
      </vt:variant>
    </vt:vector>
  </HeadingPairs>
  <TitlesOfParts>
    <vt:vector size="12" baseType="lpstr">
      <vt:lpstr>Arial</vt:lpstr>
      <vt:lpstr>Calibri</vt:lpstr>
      <vt:lpstr>Calibri Light</vt:lpstr>
      <vt:lpstr>Gilroy ExtraBold</vt:lpstr>
      <vt:lpstr>Raleway</vt:lpstr>
      <vt:lpstr>Thème Office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Alice Blanquin</dc:creator>
  <cp:lastModifiedBy>Nela Pavlouskova</cp:lastModifiedBy>
  <cp:revision>5</cp:revision>
  <dcterms:created xsi:type="dcterms:W3CDTF">2020-07-09T15:27:21Z</dcterms:created>
  <dcterms:modified xsi:type="dcterms:W3CDTF">2026-01-15T09:42:35Z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0x010100B0991A3EA7B8B04095FEAB9680FC05F4</vt:lpwstr>
  </property>
  <property fmtid="{D5CDD505-2E9C-101B-9397-08002B2CF9AE}" pid="3" name="Order">
    <vt:lpwstr>4227100.00000000</vt:lpwstr>
  </property>
  <property fmtid="{D5CDD505-2E9C-101B-9397-08002B2CF9AE}" pid="4" name="ComplianceAssetId">
    <vt:lpwstr/>
  </property>
  <property fmtid="{D5CDD505-2E9C-101B-9397-08002B2CF9AE}" pid="5" name="_activity">
    <vt:lpwstr>{"FileActivityType":"9","FileActivityTimeStamp":"2024-11-18T13:27:46.623Z","FileActivityUsersOnPage":[{"DisplayName":"Nina Debail","Id":"postproduction@myzen.tv"},{"DisplayName":"Cédric MUFFAT","Id":"cedric@myzen.tv"}],"FileActivityNavigationId":null}</vt:lpwstr>
  </property>
  <property fmtid="{D5CDD505-2E9C-101B-9397-08002B2CF9AE}" pid="6" name="_ExtendedDescription">
    <vt:lpwstr/>
  </property>
  <property fmtid="{D5CDD505-2E9C-101B-9397-08002B2CF9AE}" pid="7" name="TriggerFlowInfo">
    <vt:lpwstr/>
  </property>
  <property fmtid="{D5CDD505-2E9C-101B-9397-08002B2CF9AE}" pid="8" name="MediaServiceImageTags">
    <vt:lpwstr/>
  </property>
</Properties>
</file>