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Roboto ExtraBold"/>
      <p:bold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Poppins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j8D2mb+Bghi+OWBqnKhzAd6WS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SemiBold-bold.fntdata"/><Relationship Id="rId30" Type="http://schemas.openxmlformats.org/officeDocument/2006/relationships/font" Target="fonts/Poppins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Poppins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ExtraBold-boldItalic.fntdata"/><Relationship Id="rId16" Type="http://schemas.openxmlformats.org/officeDocument/2006/relationships/font" Target="fonts/RobotoExtraBold-bold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4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jpe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g"/><Relationship Id="rId4" Type="http://schemas.openxmlformats.org/officeDocument/2006/relationships/image" Target="../media/image15.jpg"/><Relationship Id="rId9" Type="http://schemas.openxmlformats.org/officeDocument/2006/relationships/image" Target="../media/image9.png"/><Relationship Id="rId5" Type="http://schemas.openxmlformats.org/officeDocument/2006/relationships/image" Target="../media/image5.jpg"/><Relationship Id="rId6" Type="http://schemas.openxmlformats.org/officeDocument/2006/relationships/image" Target="../media/image13.jpg"/><Relationship Id="rId7" Type="http://schemas.openxmlformats.org/officeDocument/2006/relationships/image" Target="../media/image10.jpg"/><Relationship Id="rId8" Type="http://schemas.openxmlformats.org/officeDocument/2006/relationships/image" Target="../media/image8.png"/></Relationships>
</file>

<file path=ppt/slides/_rels/slide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6.jpg" Type="http://schemas.openxmlformats.org/officeDocument/2006/relationships/image"/><Relationship Id="rId4" Target="../media/image13.jpg" Type="http://schemas.openxmlformats.org/officeDocument/2006/relationships/image"/><Relationship Id="rId5" Target="../media/image21.jpeg" Type="http://schemas.openxmlformats.org/officeDocument/2006/relationships/image"/><Relationship Id="rId6" Target="../media/image14.pn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0.png" Type="http://schemas.openxmlformats.org/officeDocument/2006/relationships/image"/><Relationship Id="rId4" Target="../media/image14.png" Type="http://schemas.openxmlformats.org/officeDocument/2006/relationships/image"/><Relationship Id="rId5" Target="../media/image25.jpeg" Type="http://schemas.openxmlformats.org/officeDocument/2006/relationships/image"/><Relationship Id="rId6" Target="../media/image22.jpg" Type="http://schemas.openxmlformats.org/officeDocument/2006/relationships/image"/><Relationship Id="rId7" Target="../media/image23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0.png" Type="http://schemas.openxmlformats.org/officeDocument/2006/relationships/image"/><Relationship Id="rId4" Target="../media/image27.jpeg" Type="http://schemas.openxmlformats.org/officeDocument/2006/relationships/image"/><Relationship Id="rId5" Target="../media/image6.jpg" Type="http://schemas.openxmlformats.org/officeDocument/2006/relationships/image"/><Relationship Id="rId6" Target="../media/image34.jp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26.jp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440675"/>
            <a:ext cx="18288000" cy="1072419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57" l="0" r="0" t="-9258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0" y="-679599"/>
            <a:ext cx="18288122" cy="10966628"/>
            <a:chOff x="0" y="-19050"/>
            <a:chExt cx="4816593" cy="2782843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4816592" cy="2763793"/>
            </a:xfrm>
            <a:custGeom>
              <a:rect b="b" l="l" r="r" t="t"/>
              <a:pathLst>
                <a:path extrusionOk="0" h="276379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63793"/>
                  </a:lnTo>
                  <a:lnTo>
                    <a:pt x="0" y="2763793"/>
                  </a:ln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</p:sp>
        <p:sp>
          <p:nvSpPr>
            <p:cNvPr id="87" name="Google Shape;87;p1"/>
            <p:cNvSpPr txBox="1"/>
            <p:nvPr/>
          </p:nvSpPr>
          <p:spPr>
            <a:xfrm>
              <a:off x="0" y="-19050"/>
              <a:ext cx="4816593" cy="2782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-5400000">
            <a:off x="9144498" y="1309319"/>
            <a:ext cx="53988" cy="10378522"/>
            <a:chOff x="0" y="-38100"/>
            <a:chExt cx="12543" cy="2411266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2543" cy="2373166"/>
            </a:xfrm>
            <a:custGeom>
              <a:rect b="b" l="l" r="r" t="t"/>
              <a:pathLst>
                <a:path extrusionOk="0" h="2373166" w="12543">
                  <a:moveTo>
                    <a:pt x="0" y="0"/>
                  </a:moveTo>
                  <a:lnTo>
                    <a:pt x="12543" y="0"/>
                  </a:lnTo>
                  <a:lnTo>
                    <a:pt x="12543" y="2373166"/>
                  </a:lnTo>
                  <a:lnTo>
                    <a:pt x="0" y="2373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0" name="Google Shape;90;p1"/>
            <p:cNvSpPr txBox="1"/>
            <p:nvPr/>
          </p:nvSpPr>
          <p:spPr>
            <a:xfrm>
              <a:off x="0" y="-38100"/>
              <a:ext cx="12543" cy="2411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/>
          <p:nvPr/>
        </p:nvSpPr>
        <p:spPr>
          <a:xfrm>
            <a:off x="4146221" y="3833477"/>
            <a:ext cx="10214533" cy="3217155"/>
          </a:xfrm>
          <a:custGeom>
            <a:rect b="b" l="l" r="r" t="t"/>
            <a:pathLst>
              <a:path extrusionOk="0" h="3217155" w="10214533">
                <a:moveTo>
                  <a:pt x="0" y="0"/>
                </a:moveTo>
                <a:lnTo>
                  <a:pt x="10214532" y="0"/>
                </a:lnTo>
                <a:lnTo>
                  <a:pt x="10214532" y="3217155"/>
                </a:lnTo>
                <a:lnTo>
                  <a:pt x="0" y="3217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08" l="0" r="0" t="-1607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2712605" y="6655015"/>
            <a:ext cx="128628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8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2 0 2 5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7000"/>
            </a:blip>
            <a:stretch>
              <a:fillRect b="-18515" l="0" r="0" t="0"/>
            </a:stretch>
          </a:blipFill>
          <a:ln>
            <a:noFill/>
          </a:ln>
        </p:spPr>
      </p:sp>
      <p:sp>
        <p:nvSpPr>
          <p:cNvPr id="373" name="Google Shape;373;p10"/>
          <p:cNvSpPr/>
          <p:nvPr/>
        </p:nvSpPr>
        <p:spPr>
          <a:xfrm>
            <a:off x="175" y="0"/>
            <a:ext cx="18287589" cy="10285612"/>
          </a:xfrm>
          <a:custGeom>
            <a:rect b="b" l="l" r="r" t="t"/>
            <a:pathLst>
              <a:path extrusionOk="0" h="11030147" w="18853185">
                <a:moveTo>
                  <a:pt x="0" y="0"/>
                </a:moveTo>
                <a:lnTo>
                  <a:pt x="18853185" y="0"/>
                </a:lnTo>
                <a:lnTo>
                  <a:pt x="18853185" y="11030147"/>
                </a:lnTo>
                <a:lnTo>
                  <a:pt x="0" y="11030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34000"/>
            </a:blip>
            <a:stretch>
              <a:fillRect b="-11051" l="0" r="0" t="-10798"/>
            </a:stretch>
          </a:blipFill>
          <a:ln>
            <a:noFill/>
          </a:ln>
        </p:spPr>
      </p:sp>
      <p:grpSp>
        <p:nvGrpSpPr>
          <p:cNvPr id="374" name="Google Shape;374;p10"/>
          <p:cNvGrpSpPr/>
          <p:nvPr/>
        </p:nvGrpSpPr>
        <p:grpSpPr>
          <a:xfrm>
            <a:off x="75" y="0"/>
            <a:ext cx="18287833" cy="10285566"/>
            <a:chOff x="0" y="-38100"/>
            <a:chExt cx="5172630" cy="2806966"/>
          </a:xfrm>
        </p:grpSpPr>
        <p:sp>
          <p:nvSpPr>
            <p:cNvPr id="375" name="Google Shape;375;p10"/>
            <p:cNvSpPr/>
            <p:nvPr/>
          </p:nvSpPr>
          <p:spPr>
            <a:xfrm>
              <a:off x="0" y="0"/>
              <a:ext cx="5172630" cy="2768866"/>
            </a:xfrm>
            <a:custGeom>
              <a:rect b="b" l="l" r="r" t="t"/>
              <a:pathLst>
                <a:path extrusionOk="0" h="2768866" w="5172630">
                  <a:moveTo>
                    <a:pt x="0" y="0"/>
                  </a:moveTo>
                  <a:lnTo>
                    <a:pt x="5172630" y="0"/>
                  </a:lnTo>
                  <a:lnTo>
                    <a:pt x="5172630" y="2768866"/>
                  </a:lnTo>
                  <a:lnTo>
                    <a:pt x="0" y="2768866"/>
                  </a:lnTo>
                  <a:close/>
                </a:path>
              </a:pathLst>
            </a:custGeom>
            <a:solidFill>
              <a:srgbClr val="000000">
                <a:alpha val="48235"/>
              </a:srgbClr>
            </a:solidFill>
            <a:ln>
              <a:noFill/>
            </a:ln>
          </p:spPr>
        </p:sp>
        <p:sp>
          <p:nvSpPr>
            <p:cNvPr id="376" name="Google Shape;376;p10"/>
            <p:cNvSpPr txBox="1"/>
            <p:nvPr/>
          </p:nvSpPr>
          <p:spPr>
            <a:xfrm>
              <a:off x="0" y="-38100"/>
              <a:ext cx="5172629" cy="2806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0"/>
          <p:cNvSpPr/>
          <p:nvPr/>
        </p:nvSpPr>
        <p:spPr>
          <a:xfrm>
            <a:off x="4448093" y="3664483"/>
            <a:ext cx="9391815" cy="2958033"/>
          </a:xfrm>
          <a:custGeom>
            <a:rect b="b" l="l" r="r" t="t"/>
            <a:pathLst>
              <a:path extrusionOk="0" h="2958033" w="9391815">
                <a:moveTo>
                  <a:pt x="0" y="0"/>
                </a:moveTo>
                <a:lnTo>
                  <a:pt x="9391814" y="0"/>
                </a:lnTo>
                <a:lnTo>
                  <a:pt x="9391814" y="2958034"/>
                </a:lnTo>
                <a:lnTo>
                  <a:pt x="0" y="2958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608" l="0" r="0" t="-1607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8237633" y="-144661"/>
            <a:ext cx="10050367" cy="10431661"/>
            <a:chOff x="0" y="-38100"/>
            <a:chExt cx="2647010" cy="2747433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2647010" cy="2709333"/>
            </a:xfrm>
            <a:custGeom>
              <a:rect b="b" l="l" r="r" t="t"/>
              <a:pathLst>
                <a:path extrusionOk="0" h="2709333" w="2647010">
                  <a:moveTo>
                    <a:pt x="0" y="0"/>
                  </a:moveTo>
                  <a:lnTo>
                    <a:pt x="2647010" y="0"/>
                  </a:lnTo>
                  <a:lnTo>
                    <a:pt x="26470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9" name="Google Shape;99;p2"/>
            <p:cNvSpPr txBox="1"/>
            <p:nvPr/>
          </p:nvSpPr>
          <p:spPr>
            <a:xfrm>
              <a:off x="0" y="-38100"/>
              <a:ext cx="2647010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/>
          <p:nvPr/>
        </p:nvSpPr>
        <p:spPr>
          <a:xfrm>
            <a:off x="7789250" y="0"/>
            <a:ext cx="10498740" cy="10226726"/>
          </a:xfrm>
          <a:custGeom>
            <a:rect b="b" l="l" r="r" t="t"/>
            <a:pathLst>
              <a:path extrusionOk="0" h="10408881" w="10498740">
                <a:moveTo>
                  <a:pt x="0" y="0"/>
                </a:moveTo>
                <a:lnTo>
                  <a:pt x="10498740" y="0"/>
                </a:lnTo>
                <a:lnTo>
                  <a:pt x="10498740" y="10408881"/>
                </a:lnTo>
                <a:lnTo>
                  <a:pt x="0" y="10408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9000"/>
            </a:blip>
            <a:stretch>
              <a:fillRect b="0" l="-30868" r="-17658" t="0"/>
            </a:stretch>
          </a:blipFill>
          <a:ln>
            <a:noFill/>
          </a:ln>
        </p:spPr>
      </p:sp>
      <p:grpSp>
        <p:nvGrpSpPr>
          <p:cNvPr id="101" name="Google Shape;101;p2"/>
          <p:cNvGrpSpPr/>
          <p:nvPr/>
        </p:nvGrpSpPr>
        <p:grpSpPr>
          <a:xfrm rot="-5400000">
            <a:off x="14535642" y="-1138090"/>
            <a:ext cx="47625" cy="7457093"/>
            <a:chOff x="0" y="-38100"/>
            <a:chExt cx="12543" cy="1964008"/>
          </a:xfrm>
        </p:grpSpPr>
        <p:sp>
          <p:nvSpPr>
            <p:cNvPr id="102" name="Google Shape;102;p2"/>
            <p:cNvSpPr/>
            <p:nvPr/>
          </p:nvSpPr>
          <p:spPr>
            <a:xfrm>
              <a:off x="0" y="0"/>
              <a:ext cx="12543" cy="1925908"/>
            </a:xfrm>
            <a:custGeom>
              <a:rect b="b" l="l" r="r" t="t"/>
              <a:pathLst>
                <a:path extrusionOk="0" h="1925908" w="12543">
                  <a:moveTo>
                    <a:pt x="0" y="0"/>
                  </a:moveTo>
                  <a:lnTo>
                    <a:pt x="12543" y="0"/>
                  </a:lnTo>
                  <a:lnTo>
                    <a:pt x="12543" y="1925908"/>
                  </a:lnTo>
                  <a:lnTo>
                    <a:pt x="0" y="1925908"/>
                  </a:ln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</p:sp>
        <p:sp>
          <p:nvSpPr>
            <p:cNvPr id="103" name="Google Shape;103;p2"/>
            <p:cNvSpPr txBox="1"/>
            <p:nvPr/>
          </p:nvSpPr>
          <p:spPr>
            <a:xfrm>
              <a:off x="0" y="-38100"/>
              <a:ext cx="12543" cy="1964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2"/>
          <p:cNvSpPr/>
          <p:nvPr/>
        </p:nvSpPr>
        <p:spPr>
          <a:xfrm>
            <a:off x="0" y="0"/>
            <a:ext cx="8237633" cy="10262224"/>
          </a:xfrm>
          <a:custGeom>
            <a:rect b="b" l="l" r="r" t="t"/>
            <a:pathLst>
              <a:path extrusionOk="0" h="10262224" w="8237633">
                <a:moveTo>
                  <a:pt x="0" y="0"/>
                </a:moveTo>
                <a:lnTo>
                  <a:pt x="8237633" y="0"/>
                </a:lnTo>
                <a:lnTo>
                  <a:pt x="8237633" y="10262224"/>
                </a:lnTo>
                <a:lnTo>
                  <a:pt x="0" y="10262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621" l="-65891" r="-29654" t="0"/>
            </a:stretch>
          </a:blipFill>
          <a:ln>
            <a:noFill/>
          </a:ln>
        </p:spPr>
      </p:sp>
      <p:grpSp>
        <p:nvGrpSpPr>
          <p:cNvPr id="105" name="Google Shape;105;p2"/>
          <p:cNvGrpSpPr/>
          <p:nvPr/>
        </p:nvGrpSpPr>
        <p:grpSpPr>
          <a:xfrm>
            <a:off x="50" y="74"/>
            <a:ext cx="8237576" cy="10262327"/>
            <a:chOff x="0" y="-38100"/>
            <a:chExt cx="2221868" cy="2823121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2221867" cy="2785021"/>
            </a:xfrm>
            <a:custGeom>
              <a:rect b="b" l="l" r="r" t="t"/>
              <a:pathLst>
                <a:path extrusionOk="0" h="2785021" w="2221867">
                  <a:moveTo>
                    <a:pt x="0" y="0"/>
                  </a:moveTo>
                  <a:lnTo>
                    <a:pt x="2221867" y="0"/>
                  </a:lnTo>
                  <a:lnTo>
                    <a:pt x="2221867" y="2785021"/>
                  </a:lnTo>
                  <a:lnTo>
                    <a:pt x="0" y="2785021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</p:sp>
        <p:sp>
          <p:nvSpPr>
            <p:cNvPr id="107" name="Google Shape;107;p2"/>
            <p:cNvSpPr txBox="1"/>
            <p:nvPr/>
          </p:nvSpPr>
          <p:spPr>
            <a:xfrm>
              <a:off x="0" y="-38100"/>
              <a:ext cx="2221868" cy="2823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-47625" y="9583819"/>
            <a:ext cx="169470" cy="169470"/>
            <a:chOff x="0" y="0"/>
            <a:chExt cx="812800" cy="812800"/>
          </a:xfrm>
        </p:grpSpPr>
        <p:sp>
          <p:nvSpPr>
            <p:cNvPr id="109" name="Google Shape;109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1557975" y="9583819"/>
            <a:ext cx="169470" cy="169470"/>
            <a:chOff x="0" y="0"/>
            <a:chExt cx="812800" cy="812800"/>
          </a:xfrm>
        </p:grpSpPr>
        <p:sp>
          <p:nvSpPr>
            <p:cNvPr id="112" name="Google Shape;112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3165719" y="9583819"/>
            <a:ext cx="173266" cy="173266"/>
            <a:chOff x="0" y="0"/>
            <a:chExt cx="812800" cy="812800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4777260" y="9553346"/>
            <a:ext cx="173266" cy="173266"/>
            <a:chOff x="0" y="0"/>
            <a:chExt cx="812800" cy="812800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2"/>
          <p:cNvSpPr/>
          <p:nvPr/>
        </p:nvSpPr>
        <p:spPr>
          <a:xfrm rot="5400000">
            <a:off x="6034518" y="1987910"/>
            <a:ext cx="10238542" cy="6310522"/>
          </a:xfrm>
          <a:custGeom>
            <a:rect b="b" l="l" r="r" t="t"/>
            <a:pathLst>
              <a:path extrusionOk="0" h="6310522" w="11189663">
                <a:moveTo>
                  <a:pt x="0" y="0"/>
                </a:moveTo>
                <a:lnTo>
                  <a:pt x="11189664" y="0"/>
                </a:lnTo>
                <a:lnTo>
                  <a:pt x="11189664" y="6310522"/>
                </a:lnTo>
                <a:lnTo>
                  <a:pt x="0" y="6310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 rot="-5400000">
            <a:off x="116406" y="2149777"/>
            <a:ext cx="10261168" cy="5981279"/>
          </a:xfrm>
          <a:custGeom>
            <a:rect b="b" l="l" r="r" t="t"/>
            <a:pathLst>
              <a:path extrusionOk="0" h="5981279" w="10605858">
                <a:moveTo>
                  <a:pt x="0" y="0"/>
                </a:moveTo>
                <a:lnTo>
                  <a:pt x="10605859" y="0"/>
                </a:lnTo>
                <a:lnTo>
                  <a:pt x="10605859" y="5981279"/>
                </a:lnTo>
                <a:lnTo>
                  <a:pt x="0" y="5981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 rot="-5400000">
            <a:off x="3164684" y="4650402"/>
            <a:ext cx="1026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E41B20"/>
                </a:solidFill>
                <a:latin typeface="Roboto"/>
                <a:ea typeface="Roboto"/>
                <a:cs typeface="Roboto"/>
                <a:sym typeface="Roboto"/>
              </a:rPr>
              <a:t>T H E  C H A N N E L</a:t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9337422" y="3685661"/>
            <a:ext cx="7921878" cy="482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Punch TV is a</a:t>
            </a:r>
            <a:r>
              <a:rPr b="1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premium Pay TV channel</a:t>
            </a: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specializing in combat sports, including MMA, kickboxing, boxing, professional wrestling, Muay Thai, and more.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channel broadcasts</a:t>
            </a:r>
            <a:r>
              <a:rPr b="1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licensed fights</a:t>
            </a: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from </a:t>
            </a:r>
            <a:r>
              <a:rPr b="1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international LIVE championships</a:t>
            </a: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along with exclusive programs </a:t>
            </a:r>
            <a:r>
              <a:rPr b="1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showcasing the best moment</a:t>
            </a: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 from each season.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Designed for those who believe in the power of combat sports, </a:t>
            </a:r>
            <a:r>
              <a:rPr b="1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Punch TV aims to inspire </a:t>
            </a: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while also </a:t>
            </a:r>
            <a:r>
              <a:rPr b="1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promoting key values</a:t>
            </a:r>
            <a:r>
              <a:rPr b="0" i="0" lang="en-US" sz="228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such as discipline, perseverance, and determination.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11153787" y="1148544"/>
            <a:ext cx="6831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FFFFFF"/>
                </a:solidFill>
                <a:latin typeface="Roboto ExtraBold"/>
                <a:ea typeface="Roboto ExtraBold"/>
                <a:cs typeface="Roboto ExtraBold"/>
                <a:sym typeface="Roboto ExtraBold"/>
              </a:rPr>
              <a:t>PUNCH TV</a:t>
            </a:r>
            <a:endParaRPr>
              <a:latin typeface="Roboto ExtraBold"/>
              <a:ea typeface="Roboto ExtraBold"/>
              <a:cs typeface="Roboto ExtraBold"/>
              <a:sym typeface="Roboto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3"/>
          <p:cNvGrpSpPr/>
          <p:nvPr/>
        </p:nvGrpSpPr>
        <p:grpSpPr>
          <a:xfrm>
            <a:off x="8774728" y="-144661"/>
            <a:ext cx="9513272" cy="10627965"/>
            <a:chOff x="0" y="-38100"/>
            <a:chExt cx="2505553" cy="2799135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2505553" cy="2761035"/>
            </a:xfrm>
            <a:custGeom>
              <a:rect b="b" l="l" r="r" t="t"/>
              <a:pathLst>
                <a:path extrusionOk="0" h="2761035" w="2505553">
                  <a:moveTo>
                    <a:pt x="0" y="0"/>
                  </a:moveTo>
                  <a:lnTo>
                    <a:pt x="2505553" y="0"/>
                  </a:lnTo>
                  <a:lnTo>
                    <a:pt x="2505553" y="2761035"/>
                  </a:lnTo>
                  <a:lnTo>
                    <a:pt x="0" y="27610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1" name="Google Shape;131;p3"/>
            <p:cNvSpPr txBox="1"/>
            <p:nvPr/>
          </p:nvSpPr>
          <p:spPr>
            <a:xfrm>
              <a:off x="0" y="-38100"/>
              <a:ext cx="2505553" cy="2799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/>
          <p:nvPr/>
        </p:nvSpPr>
        <p:spPr>
          <a:xfrm>
            <a:off x="-1093475" y="-12900"/>
            <a:ext cx="10003165" cy="10549436"/>
          </a:xfrm>
          <a:custGeom>
            <a:rect b="b" l="l" r="r" t="t"/>
            <a:pathLst>
              <a:path extrusionOk="0" h="11133969" w="10003165">
                <a:moveTo>
                  <a:pt x="0" y="0"/>
                </a:moveTo>
                <a:lnTo>
                  <a:pt x="10003165" y="0"/>
                </a:lnTo>
                <a:lnTo>
                  <a:pt x="10003165" y="11133969"/>
                </a:lnTo>
                <a:lnTo>
                  <a:pt x="0" y="11133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901" l="-46495" r="-63699" t="0"/>
            </a:stretch>
          </a:blipFill>
          <a:ln>
            <a:noFill/>
          </a:ln>
        </p:spPr>
      </p:sp>
      <p:sp>
        <p:nvSpPr>
          <p:cNvPr id="133" name="Google Shape;133;p3"/>
          <p:cNvSpPr/>
          <p:nvPr/>
        </p:nvSpPr>
        <p:spPr>
          <a:xfrm>
            <a:off x="10596292" y="0"/>
            <a:ext cx="7691708" cy="10408881"/>
          </a:xfrm>
          <a:custGeom>
            <a:rect b="b" l="l" r="r" t="t"/>
            <a:pathLst>
              <a:path extrusionOk="0" h="10408881" w="7691708">
                <a:moveTo>
                  <a:pt x="0" y="0"/>
                </a:moveTo>
                <a:lnTo>
                  <a:pt x="7691708" y="0"/>
                </a:lnTo>
                <a:lnTo>
                  <a:pt x="7691708" y="10408881"/>
                </a:lnTo>
                <a:lnTo>
                  <a:pt x="0" y="10408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9000"/>
            </a:blip>
            <a:stretch>
              <a:fillRect b="0" l="-78624" r="-24099" t="0"/>
            </a:stretch>
          </a:blipFill>
          <a:ln>
            <a:noFill/>
          </a:ln>
        </p:spPr>
      </p:sp>
      <p:grpSp>
        <p:nvGrpSpPr>
          <p:cNvPr id="134" name="Google Shape;134;p3"/>
          <p:cNvGrpSpPr/>
          <p:nvPr/>
        </p:nvGrpSpPr>
        <p:grpSpPr>
          <a:xfrm>
            <a:off x="10457175" y="1541671"/>
            <a:ext cx="852794" cy="852794"/>
            <a:chOff x="0" y="0"/>
            <a:chExt cx="812800" cy="812800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3"/>
          <p:cNvGrpSpPr/>
          <p:nvPr/>
        </p:nvGrpSpPr>
        <p:grpSpPr>
          <a:xfrm>
            <a:off x="10457175" y="3423166"/>
            <a:ext cx="852794" cy="852794"/>
            <a:chOff x="0" y="0"/>
            <a:chExt cx="812800" cy="812800"/>
          </a:xfrm>
        </p:grpSpPr>
        <p:sp>
          <p:nvSpPr>
            <p:cNvPr id="138" name="Google Shape;13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10457175" y="5304660"/>
            <a:ext cx="852794" cy="852794"/>
            <a:chOff x="0" y="0"/>
            <a:chExt cx="812800" cy="812800"/>
          </a:xfrm>
        </p:grpSpPr>
        <p:sp>
          <p:nvSpPr>
            <p:cNvPr id="141" name="Google Shape;14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10457175" y="7186155"/>
            <a:ext cx="852794" cy="852794"/>
            <a:chOff x="0" y="0"/>
            <a:chExt cx="812800" cy="812800"/>
          </a:xfrm>
        </p:grpSpPr>
        <p:sp>
          <p:nvSpPr>
            <p:cNvPr id="144" name="Google Shape;14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3"/>
          <p:cNvSpPr/>
          <p:nvPr/>
        </p:nvSpPr>
        <p:spPr>
          <a:xfrm>
            <a:off x="10574082" y="1693160"/>
            <a:ext cx="618980" cy="499053"/>
          </a:xfrm>
          <a:custGeom>
            <a:rect b="b" l="l" r="r" t="t"/>
            <a:pathLst>
              <a:path extrusionOk="0" h="499053" w="618980">
                <a:moveTo>
                  <a:pt x="0" y="0"/>
                </a:moveTo>
                <a:lnTo>
                  <a:pt x="618981" y="0"/>
                </a:lnTo>
                <a:lnTo>
                  <a:pt x="618981" y="499053"/>
                </a:lnTo>
                <a:lnTo>
                  <a:pt x="0" y="499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>
            <a:off x="10535163" y="3590389"/>
            <a:ext cx="696819" cy="487773"/>
          </a:xfrm>
          <a:custGeom>
            <a:rect b="b" l="l" r="r" t="t"/>
            <a:pathLst>
              <a:path extrusionOk="0" h="487773" w="696819">
                <a:moveTo>
                  <a:pt x="0" y="0"/>
                </a:moveTo>
                <a:lnTo>
                  <a:pt x="696819" y="0"/>
                </a:lnTo>
                <a:lnTo>
                  <a:pt x="696819" y="487774"/>
                </a:lnTo>
                <a:lnTo>
                  <a:pt x="0" y="487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10557041" y="5416400"/>
            <a:ext cx="653063" cy="629315"/>
          </a:xfrm>
          <a:custGeom>
            <a:rect b="b" l="l" r="r" t="t"/>
            <a:pathLst>
              <a:path extrusionOk="0" h="629315" w="653063">
                <a:moveTo>
                  <a:pt x="0" y="0"/>
                </a:moveTo>
                <a:lnTo>
                  <a:pt x="653063" y="0"/>
                </a:lnTo>
                <a:lnTo>
                  <a:pt x="653063" y="629315"/>
                </a:lnTo>
                <a:lnTo>
                  <a:pt x="0" y="629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3"/>
          <p:cNvSpPr/>
          <p:nvPr/>
        </p:nvSpPr>
        <p:spPr>
          <a:xfrm>
            <a:off x="10596292" y="7421151"/>
            <a:ext cx="574562" cy="382802"/>
          </a:xfrm>
          <a:custGeom>
            <a:rect b="b" l="l" r="r" t="t"/>
            <a:pathLst>
              <a:path extrusionOk="0" h="382802" w="574562">
                <a:moveTo>
                  <a:pt x="0" y="0"/>
                </a:moveTo>
                <a:lnTo>
                  <a:pt x="574562" y="0"/>
                </a:lnTo>
                <a:lnTo>
                  <a:pt x="574562" y="382802"/>
                </a:lnTo>
                <a:lnTo>
                  <a:pt x="0" y="382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0" name="Google Shape;150;p3"/>
          <p:cNvGrpSpPr/>
          <p:nvPr/>
        </p:nvGrpSpPr>
        <p:grpSpPr>
          <a:xfrm>
            <a:off x="-1093475" y="-62326"/>
            <a:ext cx="9657080" cy="10549465"/>
            <a:chOff x="0" y="-38100"/>
            <a:chExt cx="2585702" cy="2831235"/>
          </a:xfrm>
        </p:grpSpPr>
        <p:sp>
          <p:nvSpPr>
            <p:cNvPr id="151" name="Google Shape;151;p3"/>
            <p:cNvSpPr/>
            <p:nvPr/>
          </p:nvSpPr>
          <p:spPr>
            <a:xfrm>
              <a:off x="0" y="0"/>
              <a:ext cx="2585702" cy="2793135"/>
            </a:xfrm>
            <a:custGeom>
              <a:rect b="b" l="l" r="r" t="t"/>
              <a:pathLst>
                <a:path extrusionOk="0" h="2793135" w="2585702">
                  <a:moveTo>
                    <a:pt x="0" y="0"/>
                  </a:moveTo>
                  <a:lnTo>
                    <a:pt x="2585702" y="0"/>
                  </a:lnTo>
                  <a:lnTo>
                    <a:pt x="2585702" y="2793135"/>
                  </a:lnTo>
                  <a:lnTo>
                    <a:pt x="0" y="2793135"/>
                  </a:lnTo>
                  <a:close/>
                </a:path>
              </a:pathLst>
            </a:custGeom>
            <a:solidFill>
              <a:srgbClr val="000000">
                <a:alpha val="35294"/>
              </a:srgbClr>
            </a:solidFill>
            <a:ln>
              <a:noFill/>
            </a:ln>
          </p:spPr>
        </p:sp>
        <p:sp>
          <p:nvSpPr>
            <p:cNvPr id="152" name="Google Shape;152;p3"/>
            <p:cNvSpPr txBox="1"/>
            <p:nvPr/>
          </p:nvSpPr>
          <p:spPr>
            <a:xfrm>
              <a:off x="0" y="-38100"/>
              <a:ext cx="2585702" cy="2831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3"/>
          <p:cNvSpPr/>
          <p:nvPr/>
        </p:nvSpPr>
        <p:spPr>
          <a:xfrm rot="5400000">
            <a:off x="6162021" y="2179141"/>
            <a:ext cx="10461945" cy="6098313"/>
          </a:xfrm>
          <a:custGeom>
            <a:rect b="b" l="l" r="r" t="t"/>
            <a:pathLst>
              <a:path extrusionOk="0" h="6098313" w="10813380">
                <a:moveTo>
                  <a:pt x="0" y="0"/>
                </a:moveTo>
                <a:lnTo>
                  <a:pt x="10813380" y="0"/>
                </a:lnTo>
                <a:lnTo>
                  <a:pt x="10813380" y="6098314"/>
                </a:lnTo>
                <a:lnTo>
                  <a:pt x="0" y="6098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3"/>
          <p:cNvSpPr/>
          <p:nvPr/>
        </p:nvSpPr>
        <p:spPr>
          <a:xfrm rot="-5400000">
            <a:off x="-874710" y="1183460"/>
            <a:ext cx="10499799" cy="8089680"/>
          </a:xfrm>
          <a:custGeom>
            <a:rect b="b" l="l" r="r" t="t"/>
            <a:pathLst>
              <a:path extrusionOk="0" h="5981279" w="10605858">
                <a:moveTo>
                  <a:pt x="0" y="0"/>
                </a:moveTo>
                <a:lnTo>
                  <a:pt x="10605859" y="0"/>
                </a:lnTo>
                <a:lnTo>
                  <a:pt x="10605859" y="5981279"/>
                </a:lnTo>
                <a:lnTo>
                  <a:pt x="0" y="5981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5" name="Google Shape;155;p3"/>
          <p:cNvGrpSpPr/>
          <p:nvPr/>
        </p:nvGrpSpPr>
        <p:grpSpPr>
          <a:xfrm>
            <a:off x="11575163" y="9390019"/>
            <a:ext cx="167673" cy="169470"/>
            <a:chOff x="0" y="0"/>
            <a:chExt cx="804183" cy="812800"/>
          </a:xfrm>
        </p:grpSpPr>
        <p:sp>
          <p:nvSpPr>
            <p:cNvPr id="156" name="Google Shape;156;p3"/>
            <p:cNvSpPr/>
            <p:nvPr/>
          </p:nvSpPr>
          <p:spPr>
            <a:xfrm>
              <a:off x="0" y="0"/>
              <a:ext cx="804183" cy="812800"/>
            </a:xfrm>
            <a:custGeom>
              <a:rect b="b" l="l" r="r" t="t"/>
              <a:pathLst>
                <a:path extrusionOk="0" h="812800" w="804183">
                  <a:moveTo>
                    <a:pt x="402091" y="0"/>
                  </a:moveTo>
                  <a:cubicBezTo>
                    <a:pt x="180022" y="0"/>
                    <a:pt x="0" y="181951"/>
                    <a:pt x="0" y="406400"/>
                  </a:cubicBezTo>
                  <a:cubicBezTo>
                    <a:pt x="0" y="630849"/>
                    <a:pt x="180022" y="812800"/>
                    <a:pt x="402091" y="812800"/>
                  </a:cubicBezTo>
                  <a:cubicBezTo>
                    <a:pt x="624160" y="812800"/>
                    <a:pt x="804183" y="630849"/>
                    <a:pt x="804183" y="406400"/>
                  </a:cubicBezTo>
                  <a:cubicBezTo>
                    <a:pt x="804183" y="181951"/>
                    <a:pt x="624160" y="0"/>
                    <a:pt x="402091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75392" y="38100"/>
              <a:ext cx="653398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13163740" y="9390019"/>
            <a:ext cx="167673" cy="169470"/>
            <a:chOff x="0" y="0"/>
            <a:chExt cx="804183" cy="812800"/>
          </a:xfrm>
        </p:grpSpPr>
        <p:sp>
          <p:nvSpPr>
            <p:cNvPr id="159" name="Google Shape;159;p3"/>
            <p:cNvSpPr/>
            <p:nvPr/>
          </p:nvSpPr>
          <p:spPr>
            <a:xfrm>
              <a:off x="0" y="0"/>
              <a:ext cx="804183" cy="812800"/>
            </a:xfrm>
            <a:custGeom>
              <a:rect b="b" l="l" r="r" t="t"/>
              <a:pathLst>
                <a:path extrusionOk="0" h="812800" w="804183">
                  <a:moveTo>
                    <a:pt x="402091" y="0"/>
                  </a:moveTo>
                  <a:cubicBezTo>
                    <a:pt x="180022" y="0"/>
                    <a:pt x="0" y="181951"/>
                    <a:pt x="0" y="406400"/>
                  </a:cubicBezTo>
                  <a:cubicBezTo>
                    <a:pt x="0" y="630849"/>
                    <a:pt x="180022" y="812800"/>
                    <a:pt x="402091" y="812800"/>
                  </a:cubicBezTo>
                  <a:cubicBezTo>
                    <a:pt x="624160" y="812800"/>
                    <a:pt x="804183" y="630849"/>
                    <a:pt x="804183" y="406400"/>
                  </a:cubicBezTo>
                  <a:cubicBezTo>
                    <a:pt x="804183" y="181951"/>
                    <a:pt x="624160" y="0"/>
                    <a:pt x="402091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75392" y="38100"/>
              <a:ext cx="653398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4754439" y="9390019"/>
            <a:ext cx="171429" cy="173266"/>
            <a:chOff x="0" y="0"/>
            <a:chExt cx="804183" cy="812800"/>
          </a:xfrm>
        </p:grpSpPr>
        <p:sp>
          <p:nvSpPr>
            <p:cNvPr id="162" name="Google Shape;162;p3"/>
            <p:cNvSpPr/>
            <p:nvPr/>
          </p:nvSpPr>
          <p:spPr>
            <a:xfrm>
              <a:off x="0" y="0"/>
              <a:ext cx="804183" cy="812800"/>
            </a:xfrm>
            <a:custGeom>
              <a:rect b="b" l="l" r="r" t="t"/>
              <a:pathLst>
                <a:path extrusionOk="0" h="812800" w="804183">
                  <a:moveTo>
                    <a:pt x="402091" y="0"/>
                  </a:moveTo>
                  <a:cubicBezTo>
                    <a:pt x="180022" y="0"/>
                    <a:pt x="0" y="181951"/>
                    <a:pt x="0" y="406400"/>
                  </a:cubicBezTo>
                  <a:cubicBezTo>
                    <a:pt x="0" y="630849"/>
                    <a:pt x="180022" y="812800"/>
                    <a:pt x="402091" y="812800"/>
                  </a:cubicBezTo>
                  <a:cubicBezTo>
                    <a:pt x="624160" y="812800"/>
                    <a:pt x="804183" y="630849"/>
                    <a:pt x="804183" y="406400"/>
                  </a:cubicBezTo>
                  <a:cubicBezTo>
                    <a:pt x="804183" y="181951"/>
                    <a:pt x="624160" y="0"/>
                    <a:pt x="402091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75392" y="38100"/>
              <a:ext cx="653398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16348894" y="9359546"/>
            <a:ext cx="171429" cy="173266"/>
            <a:chOff x="0" y="0"/>
            <a:chExt cx="804183" cy="812800"/>
          </a:xfrm>
        </p:grpSpPr>
        <p:sp>
          <p:nvSpPr>
            <p:cNvPr id="165" name="Google Shape;165;p3"/>
            <p:cNvSpPr/>
            <p:nvPr/>
          </p:nvSpPr>
          <p:spPr>
            <a:xfrm>
              <a:off x="0" y="0"/>
              <a:ext cx="804183" cy="812800"/>
            </a:xfrm>
            <a:custGeom>
              <a:rect b="b" l="l" r="r" t="t"/>
              <a:pathLst>
                <a:path extrusionOk="0" h="812800" w="804183">
                  <a:moveTo>
                    <a:pt x="402091" y="0"/>
                  </a:moveTo>
                  <a:cubicBezTo>
                    <a:pt x="180022" y="0"/>
                    <a:pt x="0" y="181951"/>
                    <a:pt x="0" y="406400"/>
                  </a:cubicBezTo>
                  <a:cubicBezTo>
                    <a:pt x="0" y="630849"/>
                    <a:pt x="180022" y="812800"/>
                    <a:pt x="402091" y="812800"/>
                  </a:cubicBezTo>
                  <a:cubicBezTo>
                    <a:pt x="624160" y="812800"/>
                    <a:pt x="804183" y="630849"/>
                    <a:pt x="804183" y="406400"/>
                  </a:cubicBezTo>
                  <a:cubicBezTo>
                    <a:pt x="804183" y="181951"/>
                    <a:pt x="624160" y="0"/>
                    <a:pt x="402091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75392" y="38100"/>
              <a:ext cx="653398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3"/>
          <p:cNvSpPr txBox="1"/>
          <p:nvPr/>
        </p:nvSpPr>
        <p:spPr>
          <a:xfrm rot="-5400000">
            <a:off x="3535363" y="4707700"/>
            <a:ext cx="1040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U R  C O N T E N T</a:t>
            </a:r>
            <a:endParaRPr b="1" sz="7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11588003" y="1865685"/>
            <a:ext cx="6112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41B2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+ 20 years</a:t>
            </a:r>
            <a:r>
              <a:rPr i="0" lang="en-US" sz="21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of experience in combat sports</a:t>
            </a:r>
            <a:endParaRPr sz="2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9" name="Google Shape;169;p3"/>
          <p:cNvSpPr txBox="1"/>
          <p:nvPr/>
        </p:nvSpPr>
        <p:spPr>
          <a:xfrm>
            <a:off x="11604526" y="3691719"/>
            <a:ext cx="471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41B2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70 live</a:t>
            </a:r>
            <a:r>
              <a:rPr i="0" lang="en-US" sz="21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events per year</a:t>
            </a:r>
            <a:endParaRPr sz="2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11614449" y="5639575"/>
            <a:ext cx="667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41B2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400 hours</a:t>
            </a:r>
            <a:r>
              <a:rPr i="0" lang="en-US" sz="21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of fresh </a:t>
            </a:r>
            <a:r>
              <a:rPr lang="en-US" sz="2100"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i="0" lang="en-US" sz="21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content annually</a:t>
            </a:r>
            <a:endParaRPr sz="2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11587965" y="7513846"/>
            <a:ext cx="6112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100" u="none" cap="none" strike="noStrike">
                <a:solidFill>
                  <a:srgbClr val="E41B2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global brands</a:t>
            </a:r>
            <a:r>
              <a:rPr i="0" lang="en-US" sz="21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partnerships</a:t>
            </a:r>
            <a:endParaRPr sz="21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2" name="Google Shape;172;p3"/>
          <p:cNvGrpSpPr/>
          <p:nvPr/>
        </p:nvGrpSpPr>
        <p:grpSpPr>
          <a:xfrm>
            <a:off x="135282" y="9085034"/>
            <a:ext cx="169470" cy="169470"/>
            <a:chOff x="0" y="0"/>
            <a:chExt cx="812800" cy="812800"/>
          </a:xfrm>
        </p:grpSpPr>
        <p:sp>
          <p:nvSpPr>
            <p:cNvPr id="173" name="Google Shape;17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1740882" y="9085034"/>
            <a:ext cx="169470" cy="169470"/>
            <a:chOff x="0" y="0"/>
            <a:chExt cx="812800" cy="812800"/>
          </a:xfrm>
        </p:grpSpPr>
        <p:sp>
          <p:nvSpPr>
            <p:cNvPr id="176" name="Google Shape;17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3348627" y="9085034"/>
            <a:ext cx="173266" cy="173266"/>
            <a:chOff x="0" y="0"/>
            <a:chExt cx="812800" cy="812800"/>
          </a:xfrm>
        </p:grpSpPr>
        <p:sp>
          <p:nvSpPr>
            <p:cNvPr id="179" name="Google Shape;17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3"/>
          <p:cNvGrpSpPr/>
          <p:nvPr/>
        </p:nvGrpSpPr>
        <p:grpSpPr>
          <a:xfrm>
            <a:off x="4960167" y="9054561"/>
            <a:ext cx="173266" cy="173266"/>
            <a:chOff x="0" y="0"/>
            <a:chExt cx="812800" cy="812800"/>
          </a:xfrm>
        </p:grpSpPr>
        <p:sp>
          <p:nvSpPr>
            <p:cNvPr id="182" name="Google Shape;18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4"/>
          <p:cNvGrpSpPr/>
          <p:nvPr/>
        </p:nvGrpSpPr>
        <p:grpSpPr>
          <a:xfrm>
            <a:off x="0" y="-142967"/>
            <a:ext cx="18288000" cy="10581369"/>
            <a:chOff x="0" y="-38100"/>
            <a:chExt cx="4873660" cy="2819882"/>
          </a:xfrm>
        </p:grpSpPr>
        <p:sp>
          <p:nvSpPr>
            <p:cNvPr id="189" name="Google Shape;189;p4"/>
            <p:cNvSpPr/>
            <p:nvPr/>
          </p:nvSpPr>
          <p:spPr>
            <a:xfrm>
              <a:off x="0" y="0"/>
              <a:ext cx="4873660" cy="2781782"/>
            </a:xfrm>
            <a:custGeom>
              <a:rect b="b" l="l" r="r" t="t"/>
              <a:pathLst>
                <a:path extrusionOk="0" h="2781782" w="4873660">
                  <a:moveTo>
                    <a:pt x="0" y="0"/>
                  </a:moveTo>
                  <a:lnTo>
                    <a:pt x="4873660" y="0"/>
                  </a:lnTo>
                  <a:lnTo>
                    <a:pt x="4873660" y="2781782"/>
                  </a:lnTo>
                  <a:lnTo>
                    <a:pt x="0" y="2781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90" name="Google Shape;190;p4"/>
            <p:cNvSpPr txBox="1"/>
            <p:nvPr/>
          </p:nvSpPr>
          <p:spPr>
            <a:xfrm>
              <a:off x="0" y="-38100"/>
              <a:ext cx="4873660" cy="2819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0" y="-1"/>
            <a:ext cx="18268091" cy="10460773"/>
          </a:xfrm>
          <a:custGeom>
            <a:rect b="b" l="l" r="r" t="t"/>
            <a:pathLst>
              <a:path extrusionOk="0" h="11278461" w="18784669">
                <a:moveTo>
                  <a:pt x="0" y="0"/>
                </a:moveTo>
                <a:lnTo>
                  <a:pt x="18784669" y="0"/>
                </a:lnTo>
                <a:lnTo>
                  <a:pt x="18784669" y="11278461"/>
                </a:lnTo>
                <a:lnTo>
                  <a:pt x="0" y="11278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6000"/>
            </a:blip>
            <a:stretch>
              <a:fillRect b="-16953" l="0" r="-30384" t="-5198"/>
            </a:stretch>
          </a:blipFill>
          <a:ln>
            <a:noFill/>
          </a:ln>
        </p:spPr>
      </p:sp>
      <p:sp>
        <p:nvSpPr>
          <p:cNvPr id="192" name="Google Shape;192;p4"/>
          <p:cNvSpPr/>
          <p:nvPr/>
        </p:nvSpPr>
        <p:spPr>
          <a:xfrm rot="5400000">
            <a:off x="1307505" y="-1316401"/>
            <a:ext cx="10447819" cy="13062821"/>
          </a:xfrm>
          <a:custGeom>
            <a:rect b="b" l="l" r="r" t="t"/>
            <a:pathLst>
              <a:path extrusionOk="0" h="13062821" w="14263234">
                <a:moveTo>
                  <a:pt x="0" y="0"/>
                </a:moveTo>
                <a:lnTo>
                  <a:pt x="14263235" y="0"/>
                </a:lnTo>
                <a:lnTo>
                  <a:pt x="14263235" y="13062821"/>
                </a:lnTo>
                <a:lnTo>
                  <a:pt x="0" y="13062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03" l="0" r="-1998" t="-604"/>
            </a:stretch>
          </a:blipFill>
          <a:ln>
            <a:noFill/>
          </a:ln>
        </p:spPr>
      </p:sp>
      <p:cxnSp>
        <p:nvCxnSpPr>
          <p:cNvPr id="193" name="Google Shape;193;p4"/>
          <p:cNvCxnSpPr/>
          <p:nvPr/>
        </p:nvCxnSpPr>
        <p:spPr>
          <a:xfrm>
            <a:off x="-49658" y="2046511"/>
            <a:ext cx="6492300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4" name="Google Shape;194;p4"/>
          <p:cNvGrpSpPr/>
          <p:nvPr/>
        </p:nvGrpSpPr>
        <p:grpSpPr>
          <a:xfrm>
            <a:off x="1463932" y="9088830"/>
            <a:ext cx="169470" cy="169470"/>
            <a:chOff x="0" y="0"/>
            <a:chExt cx="812800" cy="812800"/>
          </a:xfrm>
        </p:grpSpPr>
        <p:sp>
          <p:nvSpPr>
            <p:cNvPr id="195" name="Google Shape;19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4"/>
          <p:cNvGrpSpPr/>
          <p:nvPr/>
        </p:nvGrpSpPr>
        <p:grpSpPr>
          <a:xfrm>
            <a:off x="3069532" y="9088830"/>
            <a:ext cx="169470" cy="169470"/>
            <a:chOff x="0" y="0"/>
            <a:chExt cx="812800" cy="812800"/>
          </a:xfrm>
        </p:grpSpPr>
        <p:sp>
          <p:nvSpPr>
            <p:cNvPr id="198" name="Google Shape;19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4"/>
          <p:cNvGrpSpPr/>
          <p:nvPr/>
        </p:nvGrpSpPr>
        <p:grpSpPr>
          <a:xfrm>
            <a:off x="4677277" y="9088830"/>
            <a:ext cx="173266" cy="173266"/>
            <a:chOff x="0" y="0"/>
            <a:chExt cx="812800" cy="812800"/>
          </a:xfrm>
        </p:grpSpPr>
        <p:sp>
          <p:nvSpPr>
            <p:cNvPr id="201" name="Google Shape;20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6288817" y="9058357"/>
            <a:ext cx="173266" cy="173266"/>
            <a:chOff x="0" y="0"/>
            <a:chExt cx="812800" cy="812800"/>
          </a:xfrm>
        </p:grpSpPr>
        <p:sp>
          <p:nvSpPr>
            <p:cNvPr id="204" name="Google Shape;20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4"/>
          <p:cNvSpPr txBox="1"/>
          <p:nvPr/>
        </p:nvSpPr>
        <p:spPr>
          <a:xfrm>
            <a:off x="229802" y="1019075"/>
            <a:ext cx="649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DELIVERY METHOD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610792" y="3136900"/>
            <a:ext cx="5393400" cy="4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channel can be broadcast via IP using protocols such as </a:t>
            </a:r>
            <a:r>
              <a:rPr b="1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Zixi, RTMP, SRT</a:t>
            </a: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or others. </a:t>
            </a:r>
            <a:r>
              <a:rPr b="1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Satellite </a:t>
            </a: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broadcasting is </a:t>
            </a:r>
            <a:r>
              <a:rPr b="1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available upon request.</a:t>
            </a: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sz="1200"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With content tailored to each major region of the world, the channel's programming consists of </a:t>
            </a:r>
            <a:r>
              <a:rPr b="1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80% international content</a:t>
            </a: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20% local promotions and fighters</a:t>
            </a: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5"/>
          <p:cNvGrpSpPr/>
          <p:nvPr/>
        </p:nvGrpSpPr>
        <p:grpSpPr>
          <a:xfrm>
            <a:off x="0" y="-142967"/>
            <a:ext cx="18288000" cy="10581369"/>
            <a:chOff x="0" y="-38100"/>
            <a:chExt cx="4873660" cy="2819882"/>
          </a:xfrm>
        </p:grpSpPr>
        <p:sp>
          <p:nvSpPr>
            <p:cNvPr id="213" name="Google Shape;213;p5"/>
            <p:cNvSpPr/>
            <p:nvPr/>
          </p:nvSpPr>
          <p:spPr>
            <a:xfrm>
              <a:off x="0" y="0"/>
              <a:ext cx="4873660" cy="2781782"/>
            </a:xfrm>
            <a:custGeom>
              <a:rect b="b" l="l" r="r" t="t"/>
              <a:pathLst>
                <a:path extrusionOk="0" h="2781782" w="4873660">
                  <a:moveTo>
                    <a:pt x="0" y="0"/>
                  </a:moveTo>
                  <a:lnTo>
                    <a:pt x="4873660" y="0"/>
                  </a:lnTo>
                  <a:lnTo>
                    <a:pt x="4873660" y="2781782"/>
                  </a:lnTo>
                  <a:lnTo>
                    <a:pt x="0" y="2781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4" name="Google Shape;214;p5"/>
            <p:cNvSpPr txBox="1"/>
            <p:nvPr/>
          </p:nvSpPr>
          <p:spPr>
            <a:xfrm>
              <a:off x="0" y="-38100"/>
              <a:ext cx="4873660" cy="2819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5"/>
          <p:cNvGrpSpPr/>
          <p:nvPr/>
        </p:nvGrpSpPr>
        <p:grpSpPr>
          <a:xfrm>
            <a:off x="9329974" y="-144661"/>
            <a:ext cx="8958026" cy="10431661"/>
            <a:chOff x="0" y="-38100"/>
            <a:chExt cx="2359315" cy="2747433"/>
          </a:xfrm>
        </p:grpSpPr>
        <p:sp>
          <p:nvSpPr>
            <p:cNvPr id="216" name="Google Shape;216;p5"/>
            <p:cNvSpPr/>
            <p:nvPr/>
          </p:nvSpPr>
          <p:spPr>
            <a:xfrm>
              <a:off x="0" y="0"/>
              <a:ext cx="2359315" cy="2709333"/>
            </a:xfrm>
            <a:custGeom>
              <a:rect b="b" l="l" r="r" t="t"/>
              <a:pathLst>
                <a:path extrusionOk="0" h="2709333" w="2359315">
                  <a:moveTo>
                    <a:pt x="0" y="0"/>
                  </a:moveTo>
                  <a:lnTo>
                    <a:pt x="2359315" y="0"/>
                  </a:lnTo>
                  <a:lnTo>
                    <a:pt x="23593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7" name="Google Shape;217;p5"/>
            <p:cNvSpPr txBox="1"/>
            <p:nvPr/>
          </p:nvSpPr>
          <p:spPr>
            <a:xfrm>
              <a:off x="0" y="-38100"/>
              <a:ext cx="2359315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5"/>
          <p:cNvSpPr/>
          <p:nvPr/>
        </p:nvSpPr>
        <p:spPr>
          <a:xfrm>
            <a:off x="9329974" y="0"/>
            <a:ext cx="8958026" cy="10408881"/>
          </a:xfrm>
          <a:custGeom>
            <a:rect b="b" l="l" r="r" t="t"/>
            <a:pathLst>
              <a:path extrusionOk="0" h="10408881" w="8958026">
                <a:moveTo>
                  <a:pt x="0" y="0"/>
                </a:moveTo>
                <a:lnTo>
                  <a:pt x="8958026" y="0"/>
                </a:lnTo>
                <a:lnTo>
                  <a:pt x="8958026" y="10408881"/>
                </a:lnTo>
                <a:lnTo>
                  <a:pt x="0" y="104088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9000"/>
            </a:blip>
            <a:stretch>
              <a:fillRect b="0" l="-53375" r="-20695" t="0"/>
            </a:stretch>
          </a:blipFill>
          <a:ln>
            <a:noFill/>
          </a:ln>
        </p:spPr>
      </p:sp>
      <p:grpSp>
        <p:nvGrpSpPr>
          <p:cNvPr id="219" name="Google Shape;219;p5"/>
          <p:cNvGrpSpPr/>
          <p:nvPr/>
        </p:nvGrpSpPr>
        <p:grpSpPr>
          <a:xfrm>
            <a:off x="8666894" y="-144661"/>
            <a:ext cx="9621106" cy="10583063"/>
            <a:chOff x="0" y="-38100"/>
            <a:chExt cx="2533954" cy="2787309"/>
          </a:xfrm>
        </p:grpSpPr>
        <p:sp>
          <p:nvSpPr>
            <p:cNvPr id="220" name="Google Shape;220;p5"/>
            <p:cNvSpPr/>
            <p:nvPr/>
          </p:nvSpPr>
          <p:spPr>
            <a:xfrm>
              <a:off x="0" y="0"/>
              <a:ext cx="2533954" cy="2749209"/>
            </a:xfrm>
            <a:custGeom>
              <a:rect b="b" l="l" r="r" t="t"/>
              <a:pathLst>
                <a:path extrusionOk="0" h="2749209" w="2533954">
                  <a:moveTo>
                    <a:pt x="0" y="0"/>
                  </a:moveTo>
                  <a:lnTo>
                    <a:pt x="2533954" y="0"/>
                  </a:lnTo>
                  <a:lnTo>
                    <a:pt x="2533954" y="2749209"/>
                  </a:lnTo>
                  <a:lnTo>
                    <a:pt x="0" y="2749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1" name="Google Shape;221;p5"/>
            <p:cNvSpPr txBox="1"/>
            <p:nvPr/>
          </p:nvSpPr>
          <p:spPr>
            <a:xfrm>
              <a:off x="0" y="-38100"/>
              <a:ext cx="2533954" cy="2787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11790080" y="4670024"/>
            <a:ext cx="6497920" cy="5616976"/>
          </a:xfrm>
          <a:custGeom>
            <a:rect b="b" l="l" r="r" t="t"/>
            <a:pathLst>
              <a:path extrusionOk="0" h="5616976" w="6497920">
                <a:moveTo>
                  <a:pt x="0" y="0"/>
                </a:moveTo>
                <a:lnTo>
                  <a:pt x="6497920" y="0"/>
                </a:lnTo>
                <a:lnTo>
                  <a:pt x="6497920" y="5616976"/>
                </a:lnTo>
                <a:lnTo>
                  <a:pt x="0" y="5616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56" r="-27135" t="0"/>
            </a:stretch>
          </a:blipFill>
          <a:ln>
            <a:noFill/>
          </a:ln>
        </p:spPr>
      </p:sp>
      <p:sp>
        <p:nvSpPr>
          <p:cNvPr id="223" name="Google Shape;223;p5"/>
          <p:cNvSpPr/>
          <p:nvPr/>
        </p:nvSpPr>
        <p:spPr>
          <a:xfrm>
            <a:off x="8666894" y="4670024"/>
            <a:ext cx="3069105" cy="5738857"/>
          </a:xfrm>
          <a:custGeom>
            <a:rect b="b" l="l" r="r" t="t"/>
            <a:pathLst>
              <a:path extrusionOk="0" h="5738857" w="3069105">
                <a:moveTo>
                  <a:pt x="0" y="0"/>
                </a:moveTo>
                <a:lnTo>
                  <a:pt x="3069104" y="0"/>
                </a:lnTo>
                <a:lnTo>
                  <a:pt x="3069104" y="5738857"/>
                </a:lnTo>
                <a:lnTo>
                  <a:pt x="0" y="5738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3922" r="-10398" t="0"/>
            </a:stretch>
          </a:blipFill>
          <a:ln>
            <a:noFill/>
          </a:ln>
        </p:spPr>
      </p:sp>
      <p:sp>
        <p:nvSpPr>
          <p:cNvPr id="224" name="Google Shape;224;p5"/>
          <p:cNvSpPr/>
          <p:nvPr/>
        </p:nvSpPr>
        <p:spPr>
          <a:xfrm>
            <a:off x="8097749" y="0"/>
            <a:ext cx="7083301" cy="4616757"/>
          </a:xfrm>
          <a:custGeom>
            <a:rect b="b" l="l" r="r" t="t"/>
            <a:pathLst>
              <a:path extrusionOk="0" h="5529050" w="6513380">
                <a:moveTo>
                  <a:pt x="0" y="0"/>
                </a:moveTo>
                <a:lnTo>
                  <a:pt x="6513380" y="0"/>
                </a:lnTo>
                <a:lnTo>
                  <a:pt x="6513380" y="5529050"/>
                </a:lnTo>
                <a:lnTo>
                  <a:pt x="0" y="5529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1367" l="0" r="-6999" t="-4681"/>
            </a:stretch>
          </a:blipFill>
          <a:ln>
            <a:noFill/>
          </a:ln>
        </p:spPr>
      </p:sp>
      <p:sp>
        <p:nvSpPr>
          <p:cNvPr id="225" name="Google Shape;225;p5"/>
          <p:cNvSpPr/>
          <p:nvPr/>
        </p:nvSpPr>
        <p:spPr>
          <a:xfrm>
            <a:off x="15230920" y="0"/>
            <a:ext cx="3032115" cy="4622151"/>
          </a:xfrm>
          <a:custGeom>
            <a:rect b="b" l="l" r="r" t="t"/>
            <a:pathLst>
              <a:path extrusionOk="0" h="4622151" w="3032115">
                <a:moveTo>
                  <a:pt x="0" y="0"/>
                </a:moveTo>
                <a:lnTo>
                  <a:pt x="3032115" y="0"/>
                </a:lnTo>
                <a:lnTo>
                  <a:pt x="3032115" y="4622151"/>
                </a:lnTo>
                <a:lnTo>
                  <a:pt x="0" y="4622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54312" r="-74478" t="0"/>
            </a:stretch>
          </a:blipFill>
          <a:ln>
            <a:noFill/>
          </a:ln>
        </p:spPr>
      </p:sp>
      <p:sp>
        <p:nvSpPr>
          <p:cNvPr id="226" name="Google Shape;226;p5"/>
          <p:cNvSpPr txBox="1"/>
          <p:nvPr/>
        </p:nvSpPr>
        <p:spPr>
          <a:xfrm>
            <a:off x="372077" y="1092451"/>
            <a:ext cx="794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E41B20"/>
                </a:solidFill>
                <a:latin typeface="Roboto"/>
                <a:ea typeface="Roboto"/>
                <a:cs typeface="Roboto"/>
                <a:sym typeface="Roboto"/>
              </a:rPr>
              <a:t>PREMIUM</a:t>
            </a:r>
            <a:r>
              <a:rPr b="1" i="0" lang="en-US" sz="5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7" name="Google Shape;227;p5"/>
          <p:cNvGrpSpPr/>
          <p:nvPr/>
        </p:nvGrpSpPr>
        <p:grpSpPr>
          <a:xfrm>
            <a:off x="1463932" y="9088830"/>
            <a:ext cx="169470" cy="169470"/>
            <a:chOff x="0" y="0"/>
            <a:chExt cx="812800" cy="812800"/>
          </a:xfrm>
        </p:grpSpPr>
        <p:sp>
          <p:nvSpPr>
            <p:cNvPr id="228" name="Google Shape;22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5"/>
          <p:cNvGrpSpPr/>
          <p:nvPr/>
        </p:nvGrpSpPr>
        <p:grpSpPr>
          <a:xfrm>
            <a:off x="3069532" y="9088830"/>
            <a:ext cx="169470" cy="169470"/>
            <a:chOff x="0" y="0"/>
            <a:chExt cx="812800" cy="812800"/>
          </a:xfrm>
        </p:grpSpPr>
        <p:sp>
          <p:nvSpPr>
            <p:cNvPr id="231" name="Google Shape;23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4677277" y="9088830"/>
            <a:ext cx="173266" cy="173266"/>
            <a:chOff x="0" y="0"/>
            <a:chExt cx="812800" cy="812800"/>
          </a:xfrm>
        </p:grpSpPr>
        <p:sp>
          <p:nvSpPr>
            <p:cNvPr id="234" name="Google Shape;23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5"/>
          <p:cNvGrpSpPr/>
          <p:nvPr/>
        </p:nvGrpSpPr>
        <p:grpSpPr>
          <a:xfrm>
            <a:off x="6288817" y="9058357"/>
            <a:ext cx="173266" cy="173266"/>
            <a:chOff x="0" y="0"/>
            <a:chExt cx="812800" cy="812800"/>
          </a:xfrm>
        </p:grpSpPr>
        <p:sp>
          <p:nvSpPr>
            <p:cNvPr id="237" name="Google Shape;237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5"/>
          <p:cNvGrpSpPr/>
          <p:nvPr/>
        </p:nvGrpSpPr>
        <p:grpSpPr>
          <a:xfrm>
            <a:off x="6843075" y="0"/>
            <a:ext cx="11537882" cy="10431753"/>
            <a:chOff x="0" y="0"/>
            <a:chExt cx="1276385" cy="1176748"/>
          </a:xfrm>
        </p:grpSpPr>
        <p:sp>
          <p:nvSpPr>
            <p:cNvPr id="240" name="Google Shape;240;p5"/>
            <p:cNvSpPr/>
            <p:nvPr/>
          </p:nvSpPr>
          <p:spPr>
            <a:xfrm>
              <a:off x="0" y="0"/>
              <a:ext cx="1276385" cy="1176748"/>
            </a:xfrm>
            <a:custGeom>
              <a:rect b="b" l="l" r="r" t="t"/>
              <a:pathLst>
                <a:path extrusionOk="0" h="1176748" w="1276385">
                  <a:moveTo>
                    <a:pt x="1116365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1016728"/>
                  </a:lnTo>
                  <a:lnTo>
                    <a:pt x="160020" y="1176748"/>
                  </a:lnTo>
                  <a:lnTo>
                    <a:pt x="1116365" y="1176748"/>
                  </a:lnTo>
                  <a:lnTo>
                    <a:pt x="1276385" y="1016728"/>
                  </a:lnTo>
                  <a:lnTo>
                    <a:pt x="1276385" y="160020"/>
                  </a:lnTo>
                  <a:lnTo>
                    <a:pt x="1116365" y="0"/>
                  </a:lnTo>
                  <a:close/>
                </a:path>
              </a:pathLst>
            </a:custGeom>
            <a:solidFill>
              <a:srgbClr val="000000">
                <a:alpha val="29803"/>
              </a:srgbClr>
            </a:solidFill>
            <a:ln>
              <a:noFill/>
            </a:ln>
          </p:spPr>
        </p:sp>
        <p:sp>
          <p:nvSpPr>
            <p:cNvPr id="241" name="Google Shape;241;p5"/>
            <p:cNvSpPr txBox="1"/>
            <p:nvPr/>
          </p:nvSpPr>
          <p:spPr>
            <a:xfrm>
              <a:off x="63500" y="25400"/>
              <a:ext cx="1149385" cy="1087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2" name="Google Shape;242;p5"/>
          <p:cNvCxnSpPr/>
          <p:nvPr/>
        </p:nvCxnSpPr>
        <p:spPr>
          <a:xfrm>
            <a:off x="26542" y="2046511"/>
            <a:ext cx="6492300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5"/>
          <p:cNvSpPr/>
          <p:nvPr/>
        </p:nvSpPr>
        <p:spPr>
          <a:xfrm rot="5400000">
            <a:off x="5941591" y="2147255"/>
            <a:ext cx="10293589" cy="5981279"/>
          </a:xfrm>
          <a:custGeom>
            <a:rect b="b" l="l" r="r" t="t"/>
            <a:pathLst>
              <a:path extrusionOk="0" h="5981279" w="10611947">
                <a:moveTo>
                  <a:pt x="0" y="0"/>
                </a:moveTo>
                <a:lnTo>
                  <a:pt x="10611947" y="0"/>
                </a:lnTo>
                <a:lnTo>
                  <a:pt x="10611947" y="5981279"/>
                </a:lnTo>
                <a:lnTo>
                  <a:pt x="0" y="5981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5"/>
          <p:cNvSpPr/>
          <p:nvPr/>
        </p:nvSpPr>
        <p:spPr>
          <a:xfrm>
            <a:off x="8097750" y="-3975"/>
            <a:ext cx="10297729" cy="10424081"/>
          </a:xfrm>
          <a:custGeom>
            <a:rect b="b" l="l" r="r" t="t"/>
            <a:pathLst>
              <a:path extrusionOk="0" h="12635250" w="12635250">
                <a:moveTo>
                  <a:pt x="0" y="0"/>
                </a:moveTo>
                <a:lnTo>
                  <a:pt x="12635250" y="0"/>
                </a:lnTo>
                <a:lnTo>
                  <a:pt x="12635250" y="12635250"/>
                </a:lnTo>
                <a:lnTo>
                  <a:pt x="0" y="12635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7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5"/>
          <p:cNvSpPr txBox="1"/>
          <p:nvPr/>
        </p:nvSpPr>
        <p:spPr>
          <a:xfrm>
            <a:off x="675919" y="3144260"/>
            <a:ext cx="6872400" cy="53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Punch TV has an exclusive partnership with Fighting Spirit, the leading distributor of combat sports for television since 2004.</a:t>
            </a:r>
            <a:endParaRPr sz="1200"/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Through this strategic collaboration, Punch TV is committed to delivering captivating and entertaining content to a global audience. This partnership reflects Punch TV’s unwavering dedication to providing viewers with the highest-quality viewing experience.</a:t>
            </a:r>
            <a:endParaRPr sz="1200"/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Google Shape;250;p6"/>
          <p:cNvCxnSpPr/>
          <p:nvPr/>
        </p:nvCxnSpPr>
        <p:spPr>
          <a:xfrm flipH="1" rot="10800000">
            <a:off x="-20325" y="1308275"/>
            <a:ext cx="8437500" cy="6840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1" name="Google Shape;251;p6"/>
          <p:cNvSpPr/>
          <p:nvPr/>
        </p:nvSpPr>
        <p:spPr>
          <a:xfrm>
            <a:off x="2454743" y="2065305"/>
            <a:ext cx="3994799" cy="3353114"/>
          </a:xfrm>
          <a:custGeom>
            <a:rect b="b" l="l" r="r" t="t"/>
            <a:pathLst>
              <a:path extrusionOk="0" h="3353114" w="3994799">
                <a:moveTo>
                  <a:pt x="0" y="0"/>
                </a:moveTo>
                <a:lnTo>
                  <a:pt x="3994799" y="0"/>
                </a:lnTo>
                <a:lnTo>
                  <a:pt x="3994799" y="3353115"/>
                </a:lnTo>
                <a:lnTo>
                  <a:pt x="0" y="335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967" l="-30982" r="0" t="0"/>
            </a:stretch>
          </a:blipFill>
          <a:ln>
            <a:noFill/>
          </a:ln>
        </p:spPr>
      </p:sp>
      <p:sp>
        <p:nvSpPr>
          <p:cNvPr id="252" name="Google Shape;252;p6"/>
          <p:cNvSpPr/>
          <p:nvPr/>
        </p:nvSpPr>
        <p:spPr>
          <a:xfrm>
            <a:off x="6963717" y="2065305"/>
            <a:ext cx="3994799" cy="3403642"/>
          </a:xfrm>
          <a:custGeom>
            <a:rect b="b" l="l" r="r" t="t"/>
            <a:pathLst>
              <a:path extrusionOk="0" h="3403642" w="3994799">
                <a:moveTo>
                  <a:pt x="0" y="0"/>
                </a:moveTo>
                <a:lnTo>
                  <a:pt x="3994799" y="0"/>
                </a:lnTo>
                <a:lnTo>
                  <a:pt x="3994799" y="3403643"/>
                </a:lnTo>
                <a:lnTo>
                  <a:pt x="0" y="34036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634" l="0" r="0" t="-15730"/>
            </a:stretch>
          </a:blipFill>
          <a:ln>
            <a:noFill/>
          </a:ln>
        </p:spPr>
      </p:sp>
      <p:sp>
        <p:nvSpPr>
          <p:cNvPr id="253" name="Google Shape;253;p6"/>
          <p:cNvSpPr/>
          <p:nvPr/>
        </p:nvSpPr>
        <p:spPr>
          <a:xfrm>
            <a:off x="11472690" y="2126103"/>
            <a:ext cx="3994799" cy="3353114"/>
          </a:xfrm>
          <a:custGeom>
            <a:rect b="b" l="l" r="r" t="t"/>
            <a:pathLst>
              <a:path extrusionOk="0" h="3353114" w="3994799">
                <a:moveTo>
                  <a:pt x="0" y="0"/>
                </a:moveTo>
                <a:lnTo>
                  <a:pt x="3994799" y="0"/>
                </a:lnTo>
                <a:lnTo>
                  <a:pt x="3994799" y="3353115"/>
                </a:lnTo>
                <a:lnTo>
                  <a:pt x="0" y="335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747" r="-29572" t="-67"/>
            </a:stretch>
          </a:blipFill>
          <a:ln>
            <a:noFill/>
          </a:ln>
        </p:spPr>
      </p:sp>
      <p:grpSp>
        <p:nvGrpSpPr>
          <p:cNvPr id="254" name="Google Shape;254;p6"/>
          <p:cNvGrpSpPr/>
          <p:nvPr/>
        </p:nvGrpSpPr>
        <p:grpSpPr>
          <a:xfrm>
            <a:off x="2151382" y="1820084"/>
            <a:ext cx="13588223" cy="3648864"/>
            <a:chOff x="0" y="-38100"/>
            <a:chExt cx="3578791" cy="961018"/>
          </a:xfrm>
        </p:grpSpPr>
        <p:sp>
          <p:nvSpPr>
            <p:cNvPr id="255" name="Google Shape;255;p6"/>
            <p:cNvSpPr/>
            <p:nvPr/>
          </p:nvSpPr>
          <p:spPr>
            <a:xfrm>
              <a:off x="0" y="0"/>
              <a:ext cx="3578791" cy="922918"/>
            </a:xfrm>
            <a:custGeom>
              <a:rect b="b" l="l" r="r" t="t"/>
              <a:pathLst>
                <a:path extrusionOk="0" h="922918" w="3578791">
                  <a:moveTo>
                    <a:pt x="0" y="0"/>
                  </a:moveTo>
                  <a:lnTo>
                    <a:pt x="3578791" y="0"/>
                  </a:lnTo>
                  <a:lnTo>
                    <a:pt x="3578791" y="922918"/>
                  </a:lnTo>
                  <a:lnTo>
                    <a:pt x="0" y="922918"/>
                  </a:lnTo>
                  <a:close/>
                </a:path>
              </a:pathLst>
            </a:custGeom>
            <a:solidFill>
              <a:srgbClr val="000000">
                <a:alpha val="11764"/>
              </a:srgbClr>
            </a:solidFill>
            <a:ln>
              <a:noFill/>
            </a:ln>
          </p:spPr>
        </p:sp>
        <p:sp>
          <p:nvSpPr>
            <p:cNvPr id="256" name="Google Shape;256;p6"/>
            <p:cNvSpPr txBox="1"/>
            <p:nvPr/>
          </p:nvSpPr>
          <p:spPr>
            <a:xfrm>
              <a:off x="0" y="-38100"/>
              <a:ext cx="3578791" cy="96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6"/>
          <p:cNvSpPr txBox="1"/>
          <p:nvPr/>
        </p:nvSpPr>
        <p:spPr>
          <a:xfrm>
            <a:off x="11472690" y="5659709"/>
            <a:ext cx="290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COMBATE GLOBAL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6963717" y="5659709"/>
            <a:ext cx="716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RWS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6"/>
          <p:cNvSpPr txBox="1"/>
          <p:nvPr/>
        </p:nvSpPr>
        <p:spPr>
          <a:xfrm>
            <a:off x="2454743" y="5659710"/>
            <a:ext cx="2634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HEXAGONE MMA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0" name="Google Shape;260;p6"/>
          <p:cNvCxnSpPr/>
          <p:nvPr/>
        </p:nvCxnSpPr>
        <p:spPr>
          <a:xfrm>
            <a:off x="2454743" y="6078810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6"/>
          <p:cNvCxnSpPr/>
          <p:nvPr/>
        </p:nvCxnSpPr>
        <p:spPr>
          <a:xfrm>
            <a:off x="6963717" y="6078810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6"/>
          <p:cNvCxnSpPr/>
          <p:nvPr/>
        </p:nvCxnSpPr>
        <p:spPr>
          <a:xfrm>
            <a:off x="11472690" y="6078810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6"/>
          <p:cNvSpPr/>
          <p:nvPr/>
        </p:nvSpPr>
        <p:spPr>
          <a:xfrm>
            <a:off x="3782937" y="9530839"/>
            <a:ext cx="520805" cy="364564"/>
          </a:xfrm>
          <a:custGeom>
            <a:rect b="b" l="l" r="r" t="t"/>
            <a:pathLst>
              <a:path extrusionOk="0" h="364564" w="520805">
                <a:moveTo>
                  <a:pt x="0" y="0"/>
                </a:moveTo>
                <a:lnTo>
                  <a:pt x="520805" y="0"/>
                </a:lnTo>
                <a:lnTo>
                  <a:pt x="520805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6"/>
          <p:cNvSpPr/>
          <p:nvPr/>
        </p:nvSpPr>
        <p:spPr>
          <a:xfrm>
            <a:off x="4452142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2" y="0"/>
                </a:lnTo>
                <a:lnTo>
                  <a:pt x="452172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6"/>
          <p:cNvSpPr/>
          <p:nvPr/>
        </p:nvSpPr>
        <p:spPr>
          <a:xfrm>
            <a:off x="8281716" y="9530839"/>
            <a:ext cx="520805" cy="364564"/>
          </a:xfrm>
          <a:custGeom>
            <a:rect b="b" l="l" r="r" t="t"/>
            <a:pathLst>
              <a:path extrusionOk="0" h="364564" w="520805">
                <a:moveTo>
                  <a:pt x="0" y="0"/>
                </a:moveTo>
                <a:lnTo>
                  <a:pt x="520805" y="0"/>
                </a:lnTo>
                <a:lnTo>
                  <a:pt x="520805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6"/>
          <p:cNvSpPr/>
          <p:nvPr/>
        </p:nvSpPr>
        <p:spPr>
          <a:xfrm>
            <a:off x="8950921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2" y="0"/>
                </a:lnTo>
                <a:lnTo>
                  <a:pt x="452172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6"/>
          <p:cNvSpPr/>
          <p:nvPr/>
        </p:nvSpPr>
        <p:spPr>
          <a:xfrm>
            <a:off x="12909401" y="9530839"/>
            <a:ext cx="520805" cy="364564"/>
          </a:xfrm>
          <a:custGeom>
            <a:rect b="b" l="l" r="r" t="t"/>
            <a:pathLst>
              <a:path extrusionOk="0" h="364564" w="520805">
                <a:moveTo>
                  <a:pt x="0" y="0"/>
                </a:moveTo>
                <a:lnTo>
                  <a:pt x="520805" y="0"/>
                </a:lnTo>
                <a:lnTo>
                  <a:pt x="520805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6"/>
          <p:cNvSpPr/>
          <p:nvPr/>
        </p:nvSpPr>
        <p:spPr>
          <a:xfrm>
            <a:off x="13578607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1" y="0"/>
                </a:lnTo>
                <a:lnTo>
                  <a:pt x="452171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6"/>
          <p:cNvSpPr txBox="1"/>
          <p:nvPr/>
        </p:nvSpPr>
        <p:spPr>
          <a:xfrm>
            <a:off x="395472" y="230980"/>
            <a:ext cx="7769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PROGRAMMING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11472690" y="6447311"/>
            <a:ext cx="3994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Focused on the Hispanic market, Combate Global continues its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strong momentum in 2025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Ranked by Forbes in 2024 as one of the world’s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top 10 most valuable combat sports organizations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it now hosts over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 events annually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and holds a solid position in the U.S. MMA landscape.</a:t>
            </a:r>
            <a:endParaRPr sz="1200"/>
          </a:p>
        </p:txBody>
      </p:sp>
      <p:sp>
        <p:nvSpPr>
          <p:cNvPr id="271" name="Google Shape;271;p6"/>
          <p:cNvSpPr txBox="1"/>
          <p:nvPr/>
        </p:nvSpPr>
        <p:spPr>
          <a:xfrm>
            <a:off x="2151382" y="6437041"/>
            <a:ext cx="42579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Hexagone MMA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continues its rapid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expansion in 2025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reaching over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100 million households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worldwide. This year, +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15 LIVE events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are scheduled across key cities in Europe, reinforcing the organisation’s growing footprint on the continent. Each event airs in European prime time, lasting 2h30 to 3 hours of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premium MMA action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6941816" y="6437041"/>
            <a:ext cx="3994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RWS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is booming, with audience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numbers up 260%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— a clear sign of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Muay Thai’s growing global appeal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The promotion is gaining strong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international recognition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attracting new fans and solidifying its place as a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major player 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the combat sports scene.</a:t>
            </a:r>
            <a:endParaRPr sz="1200"/>
          </a:p>
        </p:txBody>
      </p:sp>
      <p:sp>
        <p:nvSpPr>
          <p:cNvPr id="273" name="Google Shape;273;p6"/>
          <p:cNvSpPr txBox="1"/>
          <p:nvPr/>
        </p:nvSpPr>
        <p:spPr>
          <a:xfrm>
            <a:off x="5436822" y="5086350"/>
            <a:ext cx="972501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mma</a:t>
            </a:r>
            <a:endParaRPr/>
          </a:p>
        </p:txBody>
      </p:sp>
      <p:sp>
        <p:nvSpPr>
          <p:cNvPr id="274" name="Google Shape;274;p6"/>
          <p:cNvSpPr txBox="1"/>
          <p:nvPr/>
        </p:nvSpPr>
        <p:spPr>
          <a:xfrm>
            <a:off x="9177007" y="5008200"/>
            <a:ext cx="1671539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muay thai</a:t>
            </a:r>
            <a:endParaRPr/>
          </a:p>
        </p:txBody>
      </p:sp>
      <p:sp>
        <p:nvSpPr>
          <p:cNvPr id="275" name="Google Shape;275;p6"/>
          <p:cNvSpPr txBox="1"/>
          <p:nvPr/>
        </p:nvSpPr>
        <p:spPr>
          <a:xfrm>
            <a:off x="14494989" y="5008200"/>
            <a:ext cx="972501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mma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7"/>
          <p:cNvCxnSpPr/>
          <p:nvPr/>
        </p:nvCxnSpPr>
        <p:spPr>
          <a:xfrm>
            <a:off x="2086159" y="6198657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7"/>
          <p:cNvCxnSpPr/>
          <p:nvPr/>
        </p:nvCxnSpPr>
        <p:spPr>
          <a:xfrm>
            <a:off x="6963717" y="6210477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7"/>
          <p:cNvCxnSpPr/>
          <p:nvPr/>
        </p:nvCxnSpPr>
        <p:spPr>
          <a:xfrm>
            <a:off x="12057085" y="6210477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" name="Google Shape;283;p7"/>
          <p:cNvSpPr/>
          <p:nvPr/>
        </p:nvSpPr>
        <p:spPr>
          <a:xfrm>
            <a:off x="3802268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1" y="0"/>
                </a:lnTo>
                <a:lnTo>
                  <a:pt x="452171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7"/>
          <p:cNvSpPr/>
          <p:nvPr/>
        </p:nvSpPr>
        <p:spPr>
          <a:xfrm>
            <a:off x="8363541" y="9530839"/>
            <a:ext cx="520805" cy="364564"/>
          </a:xfrm>
          <a:custGeom>
            <a:rect b="b" l="l" r="r" t="t"/>
            <a:pathLst>
              <a:path extrusionOk="0" h="364564" w="520805">
                <a:moveTo>
                  <a:pt x="0" y="0"/>
                </a:moveTo>
                <a:lnTo>
                  <a:pt x="520805" y="0"/>
                </a:lnTo>
                <a:lnTo>
                  <a:pt x="520805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7"/>
          <p:cNvSpPr/>
          <p:nvPr/>
        </p:nvSpPr>
        <p:spPr>
          <a:xfrm>
            <a:off x="9032746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2" y="0"/>
                </a:lnTo>
                <a:lnTo>
                  <a:pt x="452172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7"/>
          <p:cNvSpPr/>
          <p:nvPr/>
        </p:nvSpPr>
        <p:spPr>
          <a:xfrm>
            <a:off x="14205144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2" y="0"/>
                </a:lnTo>
                <a:lnTo>
                  <a:pt x="452172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7"/>
          <p:cNvSpPr/>
          <p:nvPr/>
        </p:nvSpPr>
        <p:spPr>
          <a:xfrm>
            <a:off x="2045940" y="2210417"/>
            <a:ext cx="3964827" cy="3353114"/>
          </a:xfrm>
          <a:custGeom>
            <a:rect b="b" l="l" r="r" t="t"/>
            <a:pathLst>
              <a:path extrusionOk="0" h="3353114" w="3964827">
                <a:moveTo>
                  <a:pt x="0" y="0"/>
                </a:moveTo>
                <a:lnTo>
                  <a:pt x="3964827" y="0"/>
                </a:lnTo>
                <a:lnTo>
                  <a:pt x="3964827" y="3353114"/>
                </a:lnTo>
                <a:lnTo>
                  <a:pt x="0" y="3353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6606" r="-5590" t="0"/>
            </a:stretch>
          </a:blipFill>
          <a:ln>
            <a:noFill/>
          </a:ln>
        </p:spPr>
      </p:sp>
      <p:sp>
        <p:nvSpPr>
          <p:cNvPr id="288" name="Google Shape;288;p7"/>
          <p:cNvSpPr/>
          <p:nvPr/>
        </p:nvSpPr>
        <p:spPr>
          <a:xfrm>
            <a:off x="6941816" y="2090569"/>
            <a:ext cx="3964827" cy="3353114"/>
          </a:xfrm>
          <a:custGeom>
            <a:rect b="b" l="l" r="r" t="t"/>
            <a:pathLst>
              <a:path extrusionOk="0" h="3353114" w="3964827">
                <a:moveTo>
                  <a:pt x="0" y="0"/>
                </a:moveTo>
                <a:lnTo>
                  <a:pt x="3964827" y="0"/>
                </a:lnTo>
                <a:lnTo>
                  <a:pt x="3964827" y="3353115"/>
                </a:lnTo>
                <a:lnTo>
                  <a:pt x="0" y="3353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7669" l="0" r="0" t="0"/>
            </a:stretch>
          </a:blipFill>
          <a:ln>
            <a:noFill/>
          </a:ln>
        </p:spPr>
      </p:sp>
      <p:grpSp>
        <p:nvGrpSpPr>
          <p:cNvPr id="289" name="Google Shape;289;p7"/>
          <p:cNvGrpSpPr/>
          <p:nvPr/>
        </p:nvGrpSpPr>
        <p:grpSpPr>
          <a:xfrm>
            <a:off x="2045940" y="1985175"/>
            <a:ext cx="4076726" cy="3648864"/>
            <a:chOff x="0" y="-38100"/>
            <a:chExt cx="1073706" cy="961018"/>
          </a:xfrm>
        </p:grpSpPr>
        <p:sp>
          <p:nvSpPr>
            <p:cNvPr id="290" name="Google Shape;290;p7"/>
            <p:cNvSpPr/>
            <p:nvPr/>
          </p:nvSpPr>
          <p:spPr>
            <a:xfrm>
              <a:off x="0" y="0"/>
              <a:ext cx="1073706" cy="922918"/>
            </a:xfrm>
            <a:custGeom>
              <a:rect b="b" l="l" r="r" t="t"/>
              <a:pathLst>
                <a:path extrusionOk="0" h="922918" w="1073706">
                  <a:moveTo>
                    <a:pt x="0" y="0"/>
                  </a:moveTo>
                  <a:lnTo>
                    <a:pt x="1073706" y="0"/>
                  </a:lnTo>
                  <a:lnTo>
                    <a:pt x="1073706" y="922918"/>
                  </a:lnTo>
                  <a:lnTo>
                    <a:pt x="0" y="922918"/>
                  </a:lnTo>
                  <a:close/>
                </a:path>
              </a:pathLst>
            </a:custGeom>
            <a:solidFill>
              <a:srgbClr val="000000">
                <a:alpha val="25490"/>
              </a:srgbClr>
            </a:solidFill>
            <a:ln>
              <a:noFill/>
            </a:ln>
          </p:spPr>
        </p:sp>
        <p:sp>
          <p:nvSpPr>
            <p:cNvPr id="291" name="Google Shape;291;p7"/>
            <p:cNvSpPr txBox="1"/>
            <p:nvPr/>
          </p:nvSpPr>
          <p:spPr>
            <a:xfrm>
              <a:off x="0" y="-38100"/>
              <a:ext cx="1073706" cy="96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7"/>
          <p:cNvGrpSpPr/>
          <p:nvPr/>
        </p:nvGrpSpPr>
        <p:grpSpPr>
          <a:xfrm>
            <a:off x="6885867" y="1870364"/>
            <a:ext cx="4076726" cy="3648864"/>
            <a:chOff x="0" y="-38100"/>
            <a:chExt cx="1073706" cy="961018"/>
          </a:xfrm>
        </p:grpSpPr>
        <p:sp>
          <p:nvSpPr>
            <p:cNvPr id="293" name="Google Shape;293;p7"/>
            <p:cNvSpPr/>
            <p:nvPr/>
          </p:nvSpPr>
          <p:spPr>
            <a:xfrm>
              <a:off x="0" y="0"/>
              <a:ext cx="1073706" cy="922918"/>
            </a:xfrm>
            <a:custGeom>
              <a:rect b="b" l="l" r="r" t="t"/>
              <a:pathLst>
                <a:path extrusionOk="0" h="922918" w="1073706">
                  <a:moveTo>
                    <a:pt x="0" y="0"/>
                  </a:moveTo>
                  <a:lnTo>
                    <a:pt x="1073706" y="0"/>
                  </a:lnTo>
                  <a:lnTo>
                    <a:pt x="1073706" y="922918"/>
                  </a:lnTo>
                  <a:lnTo>
                    <a:pt x="0" y="922918"/>
                  </a:lnTo>
                  <a:close/>
                </a:path>
              </a:pathLst>
            </a:custGeom>
            <a:solidFill>
              <a:srgbClr val="000000">
                <a:alpha val="11764"/>
              </a:srgbClr>
            </a:solidFill>
            <a:ln>
              <a:noFill/>
            </a:ln>
          </p:spPr>
        </p:sp>
        <p:sp>
          <p:nvSpPr>
            <p:cNvPr id="294" name="Google Shape;294;p7"/>
            <p:cNvSpPr txBox="1"/>
            <p:nvPr/>
          </p:nvSpPr>
          <p:spPr>
            <a:xfrm>
              <a:off x="0" y="-38100"/>
              <a:ext cx="1073706" cy="96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5" name="Google Shape;295;p7"/>
          <p:cNvCxnSpPr/>
          <p:nvPr/>
        </p:nvCxnSpPr>
        <p:spPr>
          <a:xfrm flipH="1" rot="10800000">
            <a:off x="11425" y="1338900"/>
            <a:ext cx="8406000" cy="4920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7"/>
          <p:cNvSpPr/>
          <p:nvPr/>
        </p:nvSpPr>
        <p:spPr>
          <a:xfrm>
            <a:off x="11893330" y="2015025"/>
            <a:ext cx="3942926" cy="3428659"/>
          </a:xfrm>
          <a:custGeom>
            <a:rect b="b" l="l" r="r" t="t"/>
            <a:pathLst>
              <a:path extrusionOk="0" h="3428659" w="3942926">
                <a:moveTo>
                  <a:pt x="0" y="0"/>
                </a:moveTo>
                <a:lnTo>
                  <a:pt x="3942927" y="0"/>
                </a:lnTo>
                <a:lnTo>
                  <a:pt x="3942927" y="3428659"/>
                </a:lnTo>
                <a:lnTo>
                  <a:pt x="0" y="342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70000"/>
            </a:blip>
            <a:stretch>
              <a:fillRect b="0" l="-27294" r="-27294" t="0"/>
            </a:stretch>
          </a:blipFill>
          <a:ln>
            <a:noFill/>
          </a:ln>
        </p:spPr>
      </p:sp>
      <p:grpSp>
        <p:nvGrpSpPr>
          <p:cNvPr id="297" name="Google Shape;297;p7"/>
          <p:cNvGrpSpPr/>
          <p:nvPr/>
        </p:nvGrpSpPr>
        <p:grpSpPr>
          <a:xfrm>
            <a:off x="1709979" y="1820084"/>
            <a:ext cx="14643224" cy="3863334"/>
            <a:chOff x="0" y="-38100"/>
            <a:chExt cx="3856651" cy="1017504"/>
          </a:xfrm>
        </p:grpSpPr>
        <p:sp>
          <p:nvSpPr>
            <p:cNvPr id="298" name="Google Shape;298;p7"/>
            <p:cNvSpPr/>
            <p:nvPr/>
          </p:nvSpPr>
          <p:spPr>
            <a:xfrm>
              <a:off x="0" y="0"/>
              <a:ext cx="3856651" cy="979404"/>
            </a:xfrm>
            <a:custGeom>
              <a:rect b="b" l="l" r="r" t="t"/>
              <a:pathLst>
                <a:path extrusionOk="0" h="979404" w="3856651">
                  <a:moveTo>
                    <a:pt x="0" y="0"/>
                  </a:moveTo>
                  <a:lnTo>
                    <a:pt x="3856651" y="0"/>
                  </a:lnTo>
                  <a:lnTo>
                    <a:pt x="3856651" y="979404"/>
                  </a:lnTo>
                  <a:lnTo>
                    <a:pt x="0" y="979404"/>
                  </a:lnTo>
                  <a:close/>
                </a:path>
              </a:pathLst>
            </a:custGeom>
            <a:solidFill>
              <a:srgbClr val="000000">
                <a:alpha val="11764"/>
              </a:srgbClr>
            </a:solidFill>
            <a:ln>
              <a:noFill/>
            </a:ln>
          </p:spPr>
        </p:sp>
        <p:sp>
          <p:nvSpPr>
            <p:cNvPr id="299" name="Google Shape;299;p7"/>
            <p:cNvSpPr txBox="1"/>
            <p:nvPr/>
          </p:nvSpPr>
          <p:spPr>
            <a:xfrm>
              <a:off x="0" y="-38100"/>
              <a:ext cx="3856651" cy="10175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7"/>
          <p:cNvSpPr txBox="1"/>
          <p:nvPr/>
        </p:nvSpPr>
        <p:spPr>
          <a:xfrm>
            <a:off x="12057085" y="5790838"/>
            <a:ext cx="268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MLW WRESTLING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7"/>
          <p:cNvSpPr txBox="1"/>
          <p:nvPr/>
        </p:nvSpPr>
        <p:spPr>
          <a:xfrm>
            <a:off x="6963717" y="5790838"/>
            <a:ext cx="2779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PREMIUM BOXING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2086159" y="5790838"/>
            <a:ext cx="1551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BRACE CF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12057085" y="6358723"/>
            <a:ext cx="4296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Founded in 2002 by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Court Bauer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MLW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blends various wrestling styles, including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British Strong Style, Catch Wrestling, Hardcore Wrestling, Lucha Libre, MMA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Hoot Wrestling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This unique combination provides fans with an exciting experience while preserving the heritage of wrestling and fostering the rise of new talent.</a:t>
            </a:r>
            <a:endParaRPr sz="1200"/>
          </a:p>
        </p:txBody>
      </p:sp>
      <p:sp>
        <p:nvSpPr>
          <p:cNvPr id="304" name="Google Shape;304;p7"/>
          <p:cNvSpPr txBox="1"/>
          <p:nvPr/>
        </p:nvSpPr>
        <p:spPr>
          <a:xfrm>
            <a:off x="6941816" y="6358723"/>
            <a:ext cx="4296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Punch TV delivers a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rich lineup of boxing events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featuring top-tier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international titles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European championships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that draw talent from across the globe. Through carefully selected organizations, it offers a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global stage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that highlights boxing at its highest level.</a:t>
            </a:r>
            <a:endParaRPr sz="1200"/>
          </a:p>
        </p:txBody>
      </p:sp>
      <p:sp>
        <p:nvSpPr>
          <p:cNvPr id="305" name="Google Shape;305;p7"/>
          <p:cNvSpPr txBox="1"/>
          <p:nvPr/>
        </p:nvSpPr>
        <p:spPr>
          <a:xfrm>
            <a:off x="2086159" y="6358723"/>
            <a:ext cx="40365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From South America to Asia and Africa,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Brave CF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is an organization deeply connected to its international community. The organization has established a presence across the globe, visiting over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 countries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in the past three years, demonstrating its strong commitment to MMA.</a:t>
            </a:r>
            <a:endParaRPr sz="12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418822" y="329101"/>
            <a:ext cx="7769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PROGRAMMING</a:t>
            </a:r>
            <a:endParaRPr b="1" sz="5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5038266" y="5174444"/>
            <a:ext cx="972501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mma</a:t>
            </a:r>
            <a:endParaRPr/>
          </a:p>
        </p:txBody>
      </p:sp>
      <p:sp>
        <p:nvSpPr>
          <p:cNvPr id="308" name="Google Shape;308;p7"/>
          <p:cNvSpPr txBox="1"/>
          <p:nvPr/>
        </p:nvSpPr>
        <p:spPr>
          <a:xfrm>
            <a:off x="9785480" y="5068399"/>
            <a:ext cx="1121163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boxing</a:t>
            </a:r>
            <a:endParaRPr/>
          </a:p>
        </p:txBody>
      </p:sp>
      <p:sp>
        <p:nvSpPr>
          <p:cNvPr id="309" name="Google Shape;309;p7"/>
          <p:cNvSpPr txBox="1"/>
          <p:nvPr/>
        </p:nvSpPr>
        <p:spPr>
          <a:xfrm>
            <a:off x="14128638" y="5068399"/>
            <a:ext cx="1793816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wrestling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" name="Google Shape;314;p8"/>
          <p:cNvCxnSpPr/>
          <p:nvPr/>
        </p:nvCxnSpPr>
        <p:spPr>
          <a:xfrm>
            <a:off x="2086159" y="6198657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8"/>
          <p:cNvCxnSpPr/>
          <p:nvPr/>
        </p:nvCxnSpPr>
        <p:spPr>
          <a:xfrm>
            <a:off x="6963717" y="6210477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8"/>
          <p:cNvCxnSpPr/>
          <p:nvPr/>
        </p:nvCxnSpPr>
        <p:spPr>
          <a:xfrm>
            <a:off x="12057085" y="6210477"/>
            <a:ext cx="806124" cy="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8"/>
          <p:cNvSpPr/>
          <p:nvPr/>
        </p:nvSpPr>
        <p:spPr>
          <a:xfrm>
            <a:off x="3802268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1" y="0"/>
                </a:lnTo>
                <a:lnTo>
                  <a:pt x="452171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8"/>
          <p:cNvSpPr/>
          <p:nvPr/>
        </p:nvSpPr>
        <p:spPr>
          <a:xfrm>
            <a:off x="9032746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2" y="0"/>
                </a:lnTo>
                <a:lnTo>
                  <a:pt x="452172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8"/>
          <p:cNvSpPr/>
          <p:nvPr/>
        </p:nvSpPr>
        <p:spPr>
          <a:xfrm>
            <a:off x="14205144" y="9530839"/>
            <a:ext cx="452172" cy="364564"/>
          </a:xfrm>
          <a:custGeom>
            <a:rect b="b" l="l" r="r" t="t"/>
            <a:pathLst>
              <a:path extrusionOk="0" h="364564" w="452172">
                <a:moveTo>
                  <a:pt x="0" y="0"/>
                </a:moveTo>
                <a:lnTo>
                  <a:pt x="452172" y="0"/>
                </a:lnTo>
                <a:lnTo>
                  <a:pt x="452172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20" name="Google Shape;320;p8"/>
          <p:cNvCxnSpPr/>
          <p:nvPr/>
        </p:nvCxnSpPr>
        <p:spPr>
          <a:xfrm flipH="1" rot="10800000">
            <a:off x="25900" y="1338750"/>
            <a:ext cx="8391300" cy="3210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8"/>
          <p:cNvSpPr/>
          <p:nvPr/>
        </p:nvSpPr>
        <p:spPr>
          <a:xfrm>
            <a:off x="12057085" y="2210417"/>
            <a:ext cx="4076726" cy="3353114"/>
          </a:xfrm>
          <a:custGeom>
            <a:rect b="b" l="l" r="r" t="t"/>
            <a:pathLst>
              <a:path extrusionOk="0" h="3353114" w="4076726">
                <a:moveTo>
                  <a:pt x="0" y="0"/>
                </a:moveTo>
                <a:lnTo>
                  <a:pt x="4076726" y="0"/>
                </a:lnTo>
                <a:lnTo>
                  <a:pt x="4076726" y="3353114"/>
                </a:lnTo>
                <a:lnTo>
                  <a:pt x="0" y="3353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564" r="-20527" t="0"/>
            </a:stretch>
          </a:blipFill>
          <a:ln>
            <a:noFill/>
          </a:ln>
        </p:spPr>
      </p:sp>
      <p:sp>
        <p:nvSpPr>
          <p:cNvPr id="322" name="Google Shape;322;p8"/>
          <p:cNvSpPr/>
          <p:nvPr/>
        </p:nvSpPr>
        <p:spPr>
          <a:xfrm>
            <a:off x="6829917" y="2210417"/>
            <a:ext cx="4076726" cy="3353114"/>
          </a:xfrm>
          <a:custGeom>
            <a:rect b="b" l="l" r="r" t="t"/>
            <a:pathLst>
              <a:path extrusionOk="0" h="3353114" w="4076726">
                <a:moveTo>
                  <a:pt x="0" y="0"/>
                </a:moveTo>
                <a:lnTo>
                  <a:pt x="4076726" y="0"/>
                </a:lnTo>
                <a:lnTo>
                  <a:pt x="4076726" y="3353114"/>
                </a:lnTo>
                <a:lnTo>
                  <a:pt x="0" y="3353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3737" r="-9711" t="0"/>
            </a:stretch>
          </a:blipFill>
          <a:ln>
            <a:noFill/>
          </a:ln>
        </p:spPr>
      </p:sp>
      <p:sp>
        <p:nvSpPr>
          <p:cNvPr id="323" name="Google Shape;323;p8"/>
          <p:cNvSpPr/>
          <p:nvPr/>
        </p:nvSpPr>
        <p:spPr>
          <a:xfrm>
            <a:off x="2045940" y="2210417"/>
            <a:ext cx="3964827" cy="3353114"/>
          </a:xfrm>
          <a:custGeom>
            <a:rect b="b" l="l" r="r" t="t"/>
            <a:pathLst>
              <a:path extrusionOk="0" h="3353114" w="3964827">
                <a:moveTo>
                  <a:pt x="0" y="0"/>
                </a:moveTo>
                <a:lnTo>
                  <a:pt x="3964827" y="0"/>
                </a:lnTo>
                <a:lnTo>
                  <a:pt x="3964827" y="3353114"/>
                </a:lnTo>
                <a:lnTo>
                  <a:pt x="0" y="3353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9868" r="-23755" t="-5269"/>
            </a:stretch>
          </a:blipFill>
          <a:ln>
            <a:noFill/>
          </a:ln>
        </p:spPr>
      </p:sp>
      <p:grpSp>
        <p:nvGrpSpPr>
          <p:cNvPr id="324" name="Google Shape;324;p8"/>
          <p:cNvGrpSpPr/>
          <p:nvPr/>
        </p:nvGrpSpPr>
        <p:grpSpPr>
          <a:xfrm>
            <a:off x="1709979" y="1820084"/>
            <a:ext cx="14643224" cy="3932654"/>
            <a:chOff x="0" y="-38100"/>
            <a:chExt cx="3856651" cy="1035761"/>
          </a:xfrm>
        </p:grpSpPr>
        <p:sp>
          <p:nvSpPr>
            <p:cNvPr id="325" name="Google Shape;325;p8"/>
            <p:cNvSpPr/>
            <p:nvPr/>
          </p:nvSpPr>
          <p:spPr>
            <a:xfrm>
              <a:off x="0" y="0"/>
              <a:ext cx="3856651" cy="997661"/>
            </a:xfrm>
            <a:custGeom>
              <a:rect b="b" l="l" r="r" t="t"/>
              <a:pathLst>
                <a:path extrusionOk="0" h="997661" w="3856651">
                  <a:moveTo>
                    <a:pt x="0" y="0"/>
                  </a:moveTo>
                  <a:lnTo>
                    <a:pt x="3856651" y="0"/>
                  </a:lnTo>
                  <a:lnTo>
                    <a:pt x="3856651" y="997661"/>
                  </a:lnTo>
                  <a:lnTo>
                    <a:pt x="0" y="997661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  <a:ln>
              <a:noFill/>
            </a:ln>
          </p:spPr>
        </p:sp>
        <p:sp>
          <p:nvSpPr>
            <p:cNvPr id="326" name="Google Shape;326;p8"/>
            <p:cNvSpPr txBox="1"/>
            <p:nvPr/>
          </p:nvSpPr>
          <p:spPr>
            <a:xfrm>
              <a:off x="0" y="-38100"/>
              <a:ext cx="3856651" cy="1035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8"/>
          <p:cNvSpPr txBox="1"/>
          <p:nvPr/>
        </p:nvSpPr>
        <p:spPr>
          <a:xfrm>
            <a:off x="13683097" y="5068399"/>
            <a:ext cx="2239357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documentary</a:t>
            </a:r>
            <a:endParaRPr/>
          </a:p>
        </p:txBody>
      </p:sp>
      <p:sp>
        <p:nvSpPr>
          <p:cNvPr id="328" name="Google Shape;328;p8"/>
          <p:cNvSpPr txBox="1"/>
          <p:nvPr/>
        </p:nvSpPr>
        <p:spPr>
          <a:xfrm>
            <a:off x="4028354" y="5174444"/>
            <a:ext cx="1982413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kick boxing</a:t>
            </a:r>
            <a:endParaRPr/>
          </a:p>
        </p:txBody>
      </p:sp>
      <p:sp>
        <p:nvSpPr>
          <p:cNvPr id="329" name="Google Shape;329;p8"/>
          <p:cNvSpPr txBox="1"/>
          <p:nvPr/>
        </p:nvSpPr>
        <p:spPr>
          <a:xfrm>
            <a:off x="6963717" y="5790838"/>
            <a:ext cx="339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FIGHTING SPIRIT MMA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8"/>
          <p:cNvSpPr txBox="1"/>
          <p:nvPr/>
        </p:nvSpPr>
        <p:spPr>
          <a:xfrm>
            <a:off x="2086159" y="5790838"/>
            <a:ext cx="1563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ENFUSION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8"/>
          <p:cNvSpPr txBox="1"/>
          <p:nvPr/>
        </p:nvSpPr>
        <p:spPr>
          <a:xfrm>
            <a:off x="12057085" y="6358723"/>
            <a:ext cx="4296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Martial Arts Chronicles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is a comprehensive resource for enthusiasts, covering various disciplines and the latest trends in martial arts. Offering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insights into techniques, training, and competition,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it serves as a hub for practitioners and fans alike, celebrating the rich history and culture of martial arts around the world.</a:t>
            </a:r>
            <a:endParaRPr sz="1200"/>
          </a:p>
        </p:txBody>
      </p:sp>
      <p:sp>
        <p:nvSpPr>
          <p:cNvPr id="332" name="Google Shape;332;p8"/>
          <p:cNvSpPr txBox="1"/>
          <p:nvPr/>
        </p:nvSpPr>
        <p:spPr>
          <a:xfrm>
            <a:off x="6941816" y="6358723"/>
            <a:ext cx="4296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Fighting Spirit MMA is a dynamic program featuring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 seasons with 52 episodes each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currently in production for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season 9, set to air in 2025.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The show highlights the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best KOs and TKOs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from various organizations, showcasing thrilling moments that celebrate the excitement of mixed martial arts.</a:t>
            </a:r>
            <a:endParaRPr sz="1200"/>
          </a:p>
        </p:txBody>
      </p:sp>
      <p:sp>
        <p:nvSpPr>
          <p:cNvPr id="333" name="Google Shape;333;p8"/>
          <p:cNvSpPr txBox="1"/>
          <p:nvPr/>
        </p:nvSpPr>
        <p:spPr>
          <a:xfrm>
            <a:off x="2086159" y="6358723"/>
            <a:ext cx="4036500" cy="3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Enfusion is a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leading combat sports organization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renowned for its electrifying events featuring top-tier fighters in kickboxing. With a commitment to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showcasing international talent</a:t>
            </a:r>
            <a:r>
              <a:rPr b="0" i="0" lang="en-US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Enfusion highlights the excitement of combat sports while promoting values of discipline and sportsmanship within the martial arts community.</a:t>
            </a:r>
            <a:endParaRPr sz="1200"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418822" y="317776"/>
            <a:ext cx="7769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PROGRAMMING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8"/>
          <p:cNvSpPr txBox="1"/>
          <p:nvPr/>
        </p:nvSpPr>
        <p:spPr>
          <a:xfrm>
            <a:off x="9031591" y="5174444"/>
            <a:ext cx="1875052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taped mma</a:t>
            </a:r>
            <a:endParaRPr/>
          </a:p>
        </p:txBody>
      </p:sp>
      <p:sp>
        <p:nvSpPr>
          <p:cNvPr id="336" name="Google Shape;336;p8"/>
          <p:cNvSpPr txBox="1"/>
          <p:nvPr/>
        </p:nvSpPr>
        <p:spPr>
          <a:xfrm>
            <a:off x="12057085" y="5790838"/>
            <a:ext cx="438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MARTIAL ARTS CHRONICLES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3129294" y="9530839"/>
            <a:ext cx="520805" cy="364564"/>
          </a:xfrm>
          <a:custGeom>
            <a:rect b="b" l="l" r="r" t="t"/>
            <a:pathLst>
              <a:path extrusionOk="0" h="364564" w="520805">
                <a:moveTo>
                  <a:pt x="0" y="0"/>
                </a:moveTo>
                <a:lnTo>
                  <a:pt x="520805" y="0"/>
                </a:lnTo>
                <a:lnTo>
                  <a:pt x="520805" y="364564"/>
                </a:lnTo>
                <a:lnTo>
                  <a:pt x="0" y="364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9"/>
          <p:cNvGrpSpPr/>
          <p:nvPr/>
        </p:nvGrpSpPr>
        <p:grpSpPr>
          <a:xfrm>
            <a:off x="0" y="-142967"/>
            <a:ext cx="18288000" cy="10581369"/>
            <a:chOff x="0" y="-38100"/>
            <a:chExt cx="4873660" cy="2819882"/>
          </a:xfrm>
        </p:grpSpPr>
        <p:sp>
          <p:nvSpPr>
            <p:cNvPr id="343" name="Google Shape;343;p9"/>
            <p:cNvSpPr/>
            <p:nvPr/>
          </p:nvSpPr>
          <p:spPr>
            <a:xfrm>
              <a:off x="0" y="0"/>
              <a:ext cx="4873660" cy="2781782"/>
            </a:xfrm>
            <a:custGeom>
              <a:rect b="b" l="l" r="r" t="t"/>
              <a:pathLst>
                <a:path extrusionOk="0" h="2781782" w="4873660">
                  <a:moveTo>
                    <a:pt x="0" y="0"/>
                  </a:moveTo>
                  <a:lnTo>
                    <a:pt x="4873660" y="0"/>
                  </a:lnTo>
                  <a:lnTo>
                    <a:pt x="4873660" y="2781782"/>
                  </a:lnTo>
                  <a:lnTo>
                    <a:pt x="0" y="2781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44" name="Google Shape;344;p9"/>
            <p:cNvSpPr txBox="1"/>
            <p:nvPr/>
          </p:nvSpPr>
          <p:spPr>
            <a:xfrm>
              <a:off x="0" y="-38100"/>
              <a:ext cx="4873660" cy="2819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9"/>
          <p:cNvSpPr/>
          <p:nvPr/>
        </p:nvSpPr>
        <p:spPr>
          <a:xfrm>
            <a:off x="0" y="0"/>
            <a:ext cx="18288000" cy="10438402"/>
          </a:xfrm>
          <a:custGeom>
            <a:rect b="b" l="l" r="r" t="t"/>
            <a:pathLst>
              <a:path extrusionOk="0" h="10438402" w="18288000">
                <a:moveTo>
                  <a:pt x="0" y="0"/>
                </a:moveTo>
                <a:lnTo>
                  <a:pt x="18288000" y="0"/>
                </a:lnTo>
                <a:lnTo>
                  <a:pt x="18288000" y="10438402"/>
                </a:lnTo>
                <a:lnTo>
                  <a:pt x="0" y="10438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9000"/>
            </a:blip>
            <a:stretch>
              <a:fillRect b="-15637" l="0" r="-13491" t="-17086"/>
            </a:stretch>
          </a:blipFill>
          <a:ln>
            <a:noFill/>
          </a:ln>
        </p:spPr>
      </p:sp>
      <p:sp>
        <p:nvSpPr>
          <p:cNvPr id="346" name="Google Shape;346;p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6383" l="-8039" r="-41140" t="-10360"/>
            </a:stretch>
          </a:blipFill>
          <a:ln>
            <a:noFill/>
          </a:ln>
        </p:spPr>
      </p:sp>
      <p:sp>
        <p:nvSpPr>
          <p:cNvPr id="347" name="Google Shape;347;p9"/>
          <p:cNvSpPr/>
          <p:nvPr/>
        </p:nvSpPr>
        <p:spPr>
          <a:xfrm rot="5400000">
            <a:off x="-848263" y="816520"/>
            <a:ext cx="10508109" cy="8811568"/>
          </a:xfrm>
          <a:custGeom>
            <a:rect b="b" l="l" r="r" t="t"/>
            <a:pathLst>
              <a:path extrusionOk="0" h="8811568" w="10889232">
                <a:moveTo>
                  <a:pt x="0" y="0"/>
                </a:moveTo>
                <a:lnTo>
                  <a:pt x="10889232" y="0"/>
                </a:lnTo>
                <a:lnTo>
                  <a:pt x="10889232" y="8811569"/>
                </a:lnTo>
                <a:lnTo>
                  <a:pt x="0" y="8811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94" l="-2039" r="-2038" t="-15891"/>
            </a:stretch>
          </a:blipFill>
          <a:ln>
            <a:noFill/>
          </a:ln>
        </p:spPr>
      </p:sp>
      <p:sp>
        <p:nvSpPr>
          <p:cNvPr id="348" name="Google Shape;348;p9"/>
          <p:cNvSpPr/>
          <p:nvPr/>
        </p:nvSpPr>
        <p:spPr>
          <a:xfrm rot="5400000">
            <a:off x="798748" y="796559"/>
            <a:ext cx="10480886" cy="8811568"/>
          </a:xfrm>
          <a:custGeom>
            <a:rect b="b" l="l" r="r" t="t"/>
            <a:pathLst>
              <a:path extrusionOk="0" h="8811568" w="10889232">
                <a:moveTo>
                  <a:pt x="0" y="0"/>
                </a:moveTo>
                <a:lnTo>
                  <a:pt x="10889232" y="0"/>
                </a:lnTo>
                <a:lnTo>
                  <a:pt x="10889232" y="8811568"/>
                </a:lnTo>
                <a:lnTo>
                  <a:pt x="0" y="8811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994" l="-2039" r="-2038" t="-15891"/>
            </a:stretch>
          </a:blipFill>
          <a:ln>
            <a:noFill/>
          </a:ln>
        </p:spPr>
      </p:sp>
      <p:grpSp>
        <p:nvGrpSpPr>
          <p:cNvPr id="349" name="Google Shape;349;p9"/>
          <p:cNvGrpSpPr/>
          <p:nvPr/>
        </p:nvGrpSpPr>
        <p:grpSpPr>
          <a:xfrm>
            <a:off x="0" y="0"/>
            <a:ext cx="18522699" cy="10438343"/>
            <a:chOff x="0" y="0"/>
            <a:chExt cx="2063006" cy="1176748"/>
          </a:xfrm>
        </p:grpSpPr>
        <p:sp>
          <p:nvSpPr>
            <p:cNvPr id="350" name="Google Shape;350;p9"/>
            <p:cNvSpPr/>
            <p:nvPr/>
          </p:nvSpPr>
          <p:spPr>
            <a:xfrm>
              <a:off x="0" y="0"/>
              <a:ext cx="2063006" cy="1176748"/>
            </a:xfrm>
            <a:custGeom>
              <a:rect b="b" l="l" r="r" t="t"/>
              <a:pathLst>
                <a:path extrusionOk="0" h="1176748" w="2063006">
                  <a:moveTo>
                    <a:pt x="1902986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1016728"/>
                  </a:lnTo>
                  <a:lnTo>
                    <a:pt x="160020" y="1176748"/>
                  </a:lnTo>
                  <a:lnTo>
                    <a:pt x="1902986" y="1176748"/>
                  </a:lnTo>
                  <a:lnTo>
                    <a:pt x="2063006" y="1016728"/>
                  </a:lnTo>
                  <a:lnTo>
                    <a:pt x="2063006" y="160020"/>
                  </a:lnTo>
                  <a:lnTo>
                    <a:pt x="1902986" y="0"/>
                  </a:lnTo>
                  <a:close/>
                </a:path>
              </a:pathLst>
            </a:custGeom>
            <a:solidFill>
              <a:srgbClr val="000000">
                <a:alpha val="5490"/>
              </a:srgbClr>
            </a:solidFill>
            <a:ln>
              <a:noFill/>
            </a:ln>
          </p:spPr>
        </p:sp>
        <p:sp>
          <p:nvSpPr>
            <p:cNvPr id="351" name="Google Shape;351;p9"/>
            <p:cNvSpPr txBox="1"/>
            <p:nvPr/>
          </p:nvSpPr>
          <p:spPr>
            <a:xfrm>
              <a:off x="63500" y="25400"/>
              <a:ext cx="1936006" cy="1087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just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2" name="Google Shape;352;p9"/>
          <p:cNvCxnSpPr/>
          <p:nvPr/>
        </p:nvCxnSpPr>
        <p:spPr>
          <a:xfrm>
            <a:off x="26542" y="2046511"/>
            <a:ext cx="7657500" cy="5700"/>
          </a:xfrm>
          <a:prstGeom prst="straightConnector1">
            <a:avLst/>
          </a:prstGeom>
          <a:noFill/>
          <a:ln cap="flat" cmpd="sng" w="66675">
            <a:solidFill>
              <a:srgbClr val="E41B2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53" name="Google Shape;353;p9"/>
          <p:cNvGrpSpPr/>
          <p:nvPr/>
        </p:nvGrpSpPr>
        <p:grpSpPr>
          <a:xfrm>
            <a:off x="1463932" y="9351856"/>
            <a:ext cx="169470" cy="169470"/>
            <a:chOff x="0" y="0"/>
            <a:chExt cx="812800" cy="812800"/>
          </a:xfrm>
        </p:grpSpPr>
        <p:sp>
          <p:nvSpPr>
            <p:cNvPr id="354" name="Google Shape;354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9"/>
          <p:cNvGrpSpPr/>
          <p:nvPr/>
        </p:nvGrpSpPr>
        <p:grpSpPr>
          <a:xfrm>
            <a:off x="3069532" y="9351856"/>
            <a:ext cx="169470" cy="169470"/>
            <a:chOff x="0" y="0"/>
            <a:chExt cx="812800" cy="812800"/>
          </a:xfrm>
        </p:grpSpPr>
        <p:sp>
          <p:nvSpPr>
            <p:cNvPr id="357" name="Google Shape;357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9"/>
          <p:cNvGrpSpPr/>
          <p:nvPr/>
        </p:nvGrpSpPr>
        <p:grpSpPr>
          <a:xfrm>
            <a:off x="4677277" y="9351856"/>
            <a:ext cx="173266" cy="173266"/>
            <a:chOff x="0" y="0"/>
            <a:chExt cx="812800" cy="812800"/>
          </a:xfrm>
        </p:grpSpPr>
        <p:sp>
          <p:nvSpPr>
            <p:cNvPr id="360" name="Google Shape;360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9"/>
          <p:cNvGrpSpPr/>
          <p:nvPr/>
        </p:nvGrpSpPr>
        <p:grpSpPr>
          <a:xfrm>
            <a:off x="6288817" y="9321383"/>
            <a:ext cx="173266" cy="173266"/>
            <a:chOff x="0" y="0"/>
            <a:chExt cx="812800" cy="812800"/>
          </a:xfrm>
        </p:grpSpPr>
        <p:sp>
          <p:nvSpPr>
            <p:cNvPr id="363" name="Google Shape;36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1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9"/>
          <p:cNvSpPr txBox="1"/>
          <p:nvPr/>
        </p:nvSpPr>
        <p:spPr>
          <a:xfrm>
            <a:off x="605331" y="2542058"/>
            <a:ext cx="7291500" cy="6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PUNCH TV </a:t>
            </a: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 an </a:t>
            </a:r>
            <a:r>
              <a:rPr b="1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international combat sports channel</a:t>
            </a: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that puts the </a:t>
            </a:r>
            <a:r>
              <a:rPr b="1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spotlight on local talent</a:t>
            </a: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tournaments, and stories </a:t>
            </a:r>
            <a:r>
              <a:rPr b="1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from the regions where it’s broadcast</a:t>
            </a: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/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By focusing on fighters, commentators, and events from these areas, </a:t>
            </a:r>
            <a:r>
              <a:rPr b="1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PUNCH TV offers fans a unique chance to cheer for their own heroes</a:t>
            </a: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while enjoying top-tier action from around the world.</a:t>
            </a:r>
            <a:endParaRPr sz="1200"/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From regional championships to global showdowns, PUNCH TV delivers dynamic, exclusive coverage tailored to the passions of each local audience.</a:t>
            </a:r>
            <a:endParaRPr sz="1200"/>
          </a:p>
        </p:txBody>
      </p:sp>
      <p:sp>
        <p:nvSpPr>
          <p:cNvPr id="366" name="Google Shape;366;p9"/>
          <p:cNvSpPr txBox="1"/>
          <p:nvPr/>
        </p:nvSpPr>
        <p:spPr>
          <a:xfrm>
            <a:off x="312399" y="1118550"/>
            <a:ext cx="742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LOCALIZED CHANNEL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9"/>
          <p:cNvSpPr txBox="1"/>
          <p:nvPr/>
        </p:nvSpPr>
        <p:spPr>
          <a:xfrm>
            <a:off x="2223525" y="1703825"/>
            <a:ext cx="16102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2211050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